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5" r:id="rId6"/>
    <p:sldId id="267" r:id="rId7"/>
    <p:sldId id="262" r:id="rId8"/>
    <p:sldId id="277" r:id="rId9"/>
    <p:sldId id="263" r:id="rId10"/>
    <p:sldId id="281" r:id="rId11"/>
    <p:sldId id="266" r:id="rId12"/>
    <p:sldId id="282" r:id="rId13"/>
    <p:sldId id="283" r:id="rId14"/>
    <p:sldId id="274"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A00"/>
    <a:srgbClr val="FB0000"/>
    <a:srgbClr val="C00000"/>
    <a:srgbClr val="FF5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40" autoAdjust="0"/>
    <p:restoredTop sz="94660"/>
  </p:normalViewPr>
  <p:slideViewPr>
    <p:cSldViewPr snapToGrid="0">
      <p:cViewPr>
        <p:scale>
          <a:sx n="75" d="100"/>
          <a:sy n="75" d="100"/>
        </p:scale>
        <p:origin x="660" y="756"/>
      </p:cViewPr>
      <p:guideLst>
        <p:guide orient="horz" pos="2196"/>
        <p:guide pos="3840"/>
        <p:guide orient="horz" pos="3966"/>
        <p:guide pos="370"/>
        <p:guide pos="73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F964BD-803F-436E-A1E7-4ED9E1477467}" type="slidenum">
              <a:rPr lang="zh-CN" altLang="en-US" smtClean="0"/>
            </a:fld>
            <a:endParaRPr lang="zh-CN" altLang="en-US"/>
          </a:p>
        </p:txBody>
      </p:sp>
      <p:sp>
        <p:nvSpPr>
          <p:cNvPr id="5" name="矩形: 圆角 4"/>
          <p:cNvSpPr/>
          <p:nvPr userDrawn="1"/>
        </p:nvSpPr>
        <p:spPr>
          <a:xfrm>
            <a:off x="484156" y="634859"/>
            <a:ext cx="6420572" cy="127932"/>
          </a:xfrm>
          <a:prstGeom prst="roundRect">
            <a:avLst/>
          </a:prstGeom>
          <a:gradFill>
            <a:gsLst>
              <a:gs pos="0">
                <a:srgbClr val="FFC000"/>
              </a:gs>
              <a:gs pos="36000">
                <a:srgbClr val="FFC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482681" y="825500"/>
            <a:ext cx="8963738" cy="0"/>
          </a:xfrm>
          <a:prstGeom prst="line">
            <a:avLst/>
          </a:prstGeom>
          <a:ln>
            <a:solidFill>
              <a:srgbClr val="EEE2E2"/>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6972" b="36885"/>
          <a:stretch>
            <a:fillRect/>
          </a:stretch>
        </p:blipFill>
        <p:spPr>
          <a:xfrm>
            <a:off x="10223182" y="132470"/>
            <a:ext cx="1968818" cy="737476"/>
          </a:xfrm>
          <a:prstGeom prst="rect">
            <a:avLst/>
          </a:prstGeom>
        </p:spPr>
      </p:pic>
      <p:sp>
        <p:nvSpPr>
          <p:cNvPr id="9" name="文本框 8"/>
          <p:cNvSpPr txBox="1"/>
          <p:nvPr/>
        </p:nvSpPr>
        <p:spPr>
          <a:xfrm>
            <a:off x="9443737" y="132470"/>
            <a:ext cx="538957" cy="707886"/>
          </a:xfrm>
          <a:prstGeom prst="rect">
            <a:avLst/>
          </a:prstGeom>
          <a:noFill/>
        </p:spPr>
        <p:txBody>
          <a:bodyPr wrap="square" rtlCol="0">
            <a:spAutoFit/>
          </a:bodyPr>
          <a:lstStyle/>
          <a:p>
            <a:r>
              <a:rPr lang="zh-CN" altLang="en-US" sz="4000" dirty="0">
                <a:ln w="38100">
                  <a:solidFill>
                    <a:schemeClr val="bg1"/>
                  </a:solidFill>
                </a:ln>
                <a:gradFill>
                  <a:gsLst>
                    <a:gs pos="0">
                      <a:srgbClr val="FF0000"/>
                    </a:gs>
                    <a:gs pos="74000">
                      <a:srgbClr val="C00000"/>
                    </a:gs>
                  </a:gsLst>
                  <a:lin ang="27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建</a:t>
            </a:r>
            <a:endParaRPr lang="zh-CN" altLang="en-US" sz="4000" dirty="0">
              <a:ln w="38100">
                <a:solidFill>
                  <a:schemeClr val="bg1"/>
                </a:solidFill>
              </a:ln>
              <a:gradFill>
                <a:gsLst>
                  <a:gs pos="0">
                    <a:srgbClr val="FF0000"/>
                  </a:gs>
                  <a:gs pos="74000">
                    <a:srgbClr val="C00000"/>
                  </a:gs>
                </a:gsLst>
                <a:lin ang="27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10" name="文本框 9"/>
          <p:cNvSpPr txBox="1"/>
          <p:nvPr/>
        </p:nvSpPr>
        <p:spPr>
          <a:xfrm>
            <a:off x="9443737" y="132470"/>
            <a:ext cx="538957" cy="707886"/>
          </a:xfrm>
          <a:prstGeom prst="rect">
            <a:avLst/>
          </a:prstGeom>
          <a:noFill/>
        </p:spPr>
        <p:txBody>
          <a:bodyPr wrap="square" rtlCol="0">
            <a:spAutoFit/>
          </a:bodyPr>
          <a:lstStyle/>
          <a:p>
            <a:r>
              <a:rPr lang="zh-CN" altLang="en-US" sz="4000" dirty="0">
                <a:gradFill>
                  <a:gsLst>
                    <a:gs pos="31000">
                      <a:srgbClr val="FF5A00"/>
                    </a:gs>
                    <a:gs pos="51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rPr>
              <a:t>建</a:t>
            </a:r>
            <a:endParaRPr lang="zh-CN" altLang="en-US" sz="4000" dirty="0">
              <a:gradFill>
                <a:gsLst>
                  <a:gs pos="31000">
                    <a:srgbClr val="FF5A00"/>
                  </a:gs>
                  <a:gs pos="51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endParaRPr>
          </a:p>
        </p:txBody>
      </p:sp>
      <p:grpSp>
        <p:nvGrpSpPr>
          <p:cNvPr id="11" name="组合 10"/>
          <p:cNvGrpSpPr/>
          <p:nvPr/>
        </p:nvGrpSpPr>
        <p:grpSpPr>
          <a:xfrm>
            <a:off x="11051977" y="188583"/>
            <a:ext cx="538957" cy="707886"/>
            <a:chOff x="9993391" y="1193582"/>
            <a:chExt cx="538957" cy="707886"/>
          </a:xfrm>
        </p:grpSpPr>
        <p:sp>
          <p:nvSpPr>
            <p:cNvPr id="18" name="文本框 17"/>
            <p:cNvSpPr txBox="1"/>
            <p:nvPr/>
          </p:nvSpPr>
          <p:spPr>
            <a:xfrm>
              <a:off x="9993391" y="1193582"/>
              <a:ext cx="538957" cy="707886"/>
            </a:xfrm>
            <a:prstGeom prst="rect">
              <a:avLst/>
            </a:prstGeom>
            <a:noFill/>
          </p:spPr>
          <p:txBody>
            <a:bodyPr wrap="square" rtlCol="0">
              <a:spAutoFit/>
            </a:bodyPr>
            <a:lstStyle/>
            <a:p>
              <a:r>
                <a:rPr lang="zh-CN" altLang="en-US" sz="4000" dirty="0">
                  <a:ln w="38100">
                    <a:solidFill>
                      <a:schemeClr val="bg1"/>
                    </a:solidFill>
                  </a:ln>
                  <a:gradFill>
                    <a:gsLst>
                      <a:gs pos="27000">
                        <a:srgbClr val="FF5A00"/>
                      </a:gs>
                      <a:gs pos="48000">
                        <a:srgbClr val="FF0000"/>
                      </a:gs>
                      <a:gs pos="74000">
                        <a:srgbClr val="C00000"/>
                      </a:gs>
                    </a:gsLst>
                    <a:lin ang="54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周</a:t>
              </a:r>
              <a:endParaRPr lang="zh-CN" altLang="en-US" sz="4000" dirty="0">
                <a:ln w="38100">
                  <a:solidFill>
                    <a:schemeClr val="bg1"/>
                  </a:solidFill>
                </a:ln>
                <a:gradFill>
                  <a:gsLst>
                    <a:gs pos="27000">
                      <a:srgbClr val="FF5A00"/>
                    </a:gs>
                    <a:gs pos="48000">
                      <a:srgbClr val="FF0000"/>
                    </a:gs>
                    <a:gs pos="74000">
                      <a:srgbClr val="C00000"/>
                    </a:gs>
                  </a:gsLst>
                  <a:lin ang="54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19" name="文本框 18"/>
            <p:cNvSpPr txBox="1"/>
            <p:nvPr/>
          </p:nvSpPr>
          <p:spPr>
            <a:xfrm>
              <a:off x="9993391" y="1193582"/>
              <a:ext cx="538957" cy="707886"/>
            </a:xfrm>
            <a:prstGeom prst="rect">
              <a:avLst/>
            </a:prstGeom>
            <a:noFill/>
          </p:spPr>
          <p:txBody>
            <a:bodyPr wrap="square" rtlCol="0">
              <a:spAutoFit/>
            </a:bodyPr>
            <a:lstStyle/>
            <a:p>
              <a:r>
                <a:rPr lang="zh-CN" altLang="en-US" sz="4000" dirty="0">
                  <a:gradFill>
                    <a:gsLst>
                      <a:gs pos="27000">
                        <a:srgbClr val="FF5A00"/>
                      </a:gs>
                      <a:gs pos="48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rPr>
                <a:t>周</a:t>
              </a:r>
              <a:endParaRPr lang="zh-CN" altLang="en-US" sz="4000" dirty="0">
                <a:gradFill>
                  <a:gsLst>
                    <a:gs pos="27000">
                      <a:srgbClr val="FF5A00"/>
                    </a:gs>
                    <a:gs pos="48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endParaRPr>
            </a:p>
          </p:txBody>
        </p:sp>
      </p:grpSp>
      <p:grpSp>
        <p:nvGrpSpPr>
          <p:cNvPr id="12" name="组合 11"/>
          <p:cNvGrpSpPr/>
          <p:nvPr/>
        </p:nvGrpSpPr>
        <p:grpSpPr>
          <a:xfrm>
            <a:off x="11493500" y="399771"/>
            <a:ext cx="538957" cy="523220"/>
            <a:chOff x="9993391" y="1193582"/>
            <a:chExt cx="538957" cy="523220"/>
          </a:xfrm>
        </p:grpSpPr>
        <p:sp>
          <p:nvSpPr>
            <p:cNvPr id="16" name="文本框 15"/>
            <p:cNvSpPr txBox="1"/>
            <p:nvPr/>
          </p:nvSpPr>
          <p:spPr>
            <a:xfrm>
              <a:off x="9993391" y="1193582"/>
              <a:ext cx="538957" cy="523220"/>
            </a:xfrm>
            <a:prstGeom prst="rect">
              <a:avLst/>
            </a:prstGeom>
            <a:noFill/>
          </p:spPr>
          <p:txBody>
            <a:bodyPr wrap="square" rtlCol="0">
              <a:spAutoFit/>
            </a:bodyPr>
            <a:lstStyle/>
            <a:p>
              <a:r>
                <a:rPr lang="zh-CN" altLang="en-US" sz="2800" dirty="0">
                  <a:ln w="38100">
                    <a:solidFill>
                      <a:schemeClr val="bg1"/>
                    </a:solidFill>
                  </a:ln>
                  <a:gradFill>
                    <a:gsLst>
                      <a:gs pos="27000">
                        <a:srgbClr val="FF5A00"/>
                      </a:gs>
                      <a:gs pos="48000">
                        <a:srgbClr val="FF0000"/>
                      </a:gs>
                      <a:gs pos="74000">
                        <a:srgbClr val="C00000"/>
                      </a:gs>
                    </a:gsLst>
                    <a:lin ang="54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年</a:t>
              </a:r>
              <a:endParaRPr lang="zh-CN" altLang="en-US" sz="2800" dirty="0">
                <a:ln w="38100">
                  <a:solidFill>
                    <a:schemeClr val="bg1"/>
                  </a:solidFill>
                </a:ln>
                <a:gradFill>
                  <a:gsLst>
                    <a:gs pos="27000">
                      <a:srgbClr val="FF5A00"/>
                    </a:gs>
                    <a:gs pos="48000">
                      <a:srgbClr val="FF0000"/>
                    </a:gs>
                    <a:gs pos="74000">
                      <a:srgbClr val="C00000"/>
                    </a:gs>
                  </a:gsLst>
                  <a:lin ang="54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17" name="文本框 16"/>
            <p:cNvSpPr txBox="1"/>
            <p:nvPr/>
          </p:nvSpPr>
          <p:spPr>
            <a:xfrm>
              <a:off x="9993391" y="1193582"/>
              <a:ext cx="538957" cy="523220"/>
            </a:xfrm>
            <a:prstGeom prst="rect">
              <a:avLst/>
            </a:prstGeom>
            <a:noFill/>
          </p:spPr>
          <p:txBody>
            <a:bodyPr wrap="square" rtlCol="0">
              <a:spAutoFit/>
            </a:bodyPr>
            <a:lstStyle/>
            <a:p>
              <a:r>
                <a:rPr lang="zh-CN" altLang="en-US" sz="2800" dirty="0">
                  <a:gradFill>
                    <a:gsLst>
                      <a:gs pos="27000">
                        <a:srgbClr val="FF5A00"/>
                      </a:gs>
                      <a:gs pos="48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rPr>
                <a:t>年</a:t>
              </a:r>
              <a:endParaRPr lang="zh-CN" altLang="en-US" sz="2800" dirty="0">
                <a:gradFill>
                  <a:gsLst>
                    <a:gs pos="27000">
                      <a:srgbClr val="FF5A00"/>
                    </a:gs>
                    <a:gs pos="48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endParaRPr>
            </a:p>
          </p:txBody>
        </p:sp>
      </p:grpSp>
      <p:grpSp>
        <p:nvGrpSpPr>
          <p:cNvPr id="13" name="组合 12"/>
          <p:cNvGrpSpPr/>
          <p:nvPr/>
        </p:nvGrpSpPr>
        <p:grpSpPr>
          <a:xfrm>
            <a:off x="9827538" y="311694"/>
            <a:ext cx="426720" cy="584775"/>
            <a:chOff x="9836150" y="355853"/>
            <a:chExt cx="426720" cy="584775"/>
          </a:xfrm>
        </p:grpSpPr>
        <p:sp>
          <p:nvSpPr>
            <p:cNvPr id="14" name="文本框 13"/>
            <p:cNvSpPr txBox="1"/>
            <p:nvPr/>
          </p:nvSpPr>
          <p:spPr>
            <a:xfrm>
              <a:off x="9836150" y="355853"/>
              <a:ext cx="426720" cy="584775"/>
            </a:xfrm>
            <a:prstGeom prst="rect">
              <a:avLst/>
            </a:prstGeom>
            <a:noFill/>
          </p:spPr>
          <p:txBody>
            <a:bodyPr wrap="square">
              <a:spAutoFit/>
            </a:bodyPr>
            <a:lstStyle/>
            <a:p>
              <a:r>
                <a:rPr lang="zh-CN" altLang="en-US" sz="3200" dirty="0">
                  <a:ln w="38100">
                    <a:solidFill>
                      <a:schemeClr val="bg1"/>
                    </a:solidFill>
                  </a:ln>
                  <a:gradFill>
                    <a:gsLst>
                      <a:gs pos="2655">
                        <a:srgbClr val="FF5A00"/>
                      </a:gs>
                      <a:gs pos="39000">
                        <a:srgbClr val="FF0000"/>
                      </a:gs>
                      <a:gs pos="74000">
                        <a:srgbClr val="C00000"/>
                      </a:gs>
                    </a:gsLst>
                    <a:lin ang="54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党</a:t>
              </a:r>
              <a:endParaRPr lang="zh-CN" altLang="en-US" sz="3200" dirty="0">
                <a:ln w="38100">
                  <a:solidFill>
                    <a:schemeClr val="bg1"/>
                  </a:solidFill>
                </a:ln>
                <a:gradFill>
                  <a:gsLst>
                    <a:gs pos="2655">
                      <a:srgbClr val="FF5A00"/>
                    </a:gs>
                    <a:gs pos="39000">
                      <a:srgbClr val="FF0000"/>
                    </a:gs>
                    <a:gs pos="74000">
                      <a:srgbClr val="C00000"/>
                    </a:gs>
                  </a:gsLst>
                  <a:lin ang="5400000" scaled="0"/>
                </a:gradFill>
                <a:effectLst>
                  <a:outerShdw blurRad="381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15" name="文本框 14"/>
            <p:cNvSpPr txBox="1"/>
            <p:nvPr/>
          </p:nvSpPr>
          <p:spPr>
            <a:xfrm>
              <a:off x="9836150" y="355853"/>
              <a:ext cx="426720" cy="584775"/>
            </a:xfrm>
            <a:prstGeom prst="rect">
              <a:avLst/>
            </a:prstGeom>
            <a:noFill/>
          </p:spPr>
          <p:txBody>
            <a:bodyPr wrap="square">
              <a:spAutoFit/>
            </a:bodyPr>
            <a:lstStyle/>
            <a:p>
              <a:r>
                <a:rPr lang="zh-CN" altLang="en-US" sz="3200" dirty="0">
                  <a:gradFill>
                    <a:gsLst>
                      <a:gs pos="2655">
                        <a:srgbClr val="FF5A00"/>
                      </a:gs>
                      <a:gs pos="39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rPr>
                <a:t>党</a:t>
              </a:r>
              <a:endParaRPr lang="zh-CN" altLang="en-US" sz="3200" dirty="0">
                <a:gradFill>
                  <a:gsLst>
                    <a:gs pos="2655">
                      <a:srgbClr val="FF5A00"/>
                    </a:gs>
                    <a:gs pos="39000">
                      <a:srgbClr val="FF0000"/>
                    </a:gs>
                    <a:gs pos="74000">
                      <a:srgbClr val="C00000"/>
                    </a:gs>
                  </a:gsLst>
                  <a:lin ang="5400000" scaled="0"/>
                </a:gradFill>
                <a:latin typeface="字魂71号-御守锦书" panose="00000500000000000000" pitchFamily="2" charset="-122"/>
                <a:ea typeface="字魂71号-御守锦书" panose="00000500000000000000" pitchFamily="2" charset="-122"/>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77F4B46-0A7F-4437-B626-50E8BC3E593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F964BD-803F-436E-A1E7-4ED9E147746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F4B46-0A7F-4437-B626-50E8BC3E593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964BD-803F-436E-A1E7-4ED9E147746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tags" Target="../tags/tag2.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4.wdp"/><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83608" flipH="1">
            <a:off x="475604" y="921811"/>
            <a:ext cx="1822419" cy="776768"/>
          </a:xfrm>
          <a:prstGeom prst="rect">
            <a:avLst/>
          </a:prstGeom>
        </p:spPr>
      </p:pic>
      <p:sp>
        <p:nvSpPr>
          <p:cNvPr id="3" name="矩形 2"/>
          <p:cNvSpPr/>
          <p:nvPr/>
        </p:nvSpPr>
        <p:spPr>
          <a:xfrm>
            <a:off x="396875" y="1212215"/>
            <a:ext cx="11795125" cy="2584450"/>
          </a:xfrm>
          <a:prstGeom prst="rect">
            <a:avLst/>
          </a:prstGeom>
          <a:noFill/>
          <a:ln>
            <a:noFill/>
          </a:ln>
        </p:spPr>
        <p:txBody>
          <a:bodyPr wrap="square" rtlCol="0" anchor="t">
            <a:spAutoFit/>
          </a:bodyPr>
          <a:p>
            <a:pPr algn="ctr" fontAlgn="auto">
              <a:lnSpc>
                <a:spcPct val="150000"/>
              </a:lnSpc>
            </a:pPr>
            <a:r>
              <a:rPr lang="zh-CN" altLang="en-US" sz="5400" b="1">
                <a:ln w="6600">
                  <a:solidFill>
                    <a:schemeClr val="accent2"/>
                  </a:solidFill>
                  <a:prstDash val="solid"/>
                </a:ln>
                <a:solidFill>
                  <a:srgbClr val="FFFFFF"/>
                </a:solidFill>
                <a:effectLst>
                  <a:outerShdw dist="38100" dir="2700000" algn="tl" rotWithShape="0">
                    <a:schemeClr val="accent2"/>
                  </a:outerShdw>
                </a:effectLst>
              </a:rPr>
              <a:t>《济宁市兖州区重大行政决策程序</a:t>
            </a:r>
            <a:r>
              <a:rPr lang="en-US" altLang="zh-CN" sz="5400" b="1">
                <a:ln w="6600">
                  <a:solidFill>
                    <a:schemeClr val="accent2"/>
                  </a:solidFill>
                  <a:prstDash val="solid"/>
                </a:ln>
                <a:solidFill>
                  <a:srgbClr val="FFFFFF"/>
                </a:solidFill>
                <a:effectLst>
                  <a:outerShdw dist="38100" dir="2700000" algn="tl" rotWithShape="0">
                    <a:schemeClr val="accent2"/>
                  </a:outerShdw>
                </a:effectLst>
              </a:rPr>
              <a:t>     </a:t>
            </a:r>
            <a:r>
              <a:rPr lang="zh-CN" altLang="en-US" sz="5400" b="1">
                <a:ln w="6600">
                  <a:solidFill>
                    <a:schemeClr val="accent2"/>
                  </a:solidFill>
                  <a:prstDash val="solid"/>
                </a:ln>
                <a:solidFill>
                  <a:srgbClr val="FFFFFF"/>
                </a:solidFill>
                <a:effectLst>
                  <a:outerShdw dist="38100" dir="2700000" algn="tl" rotWithShape="0">
                    <a:schemeClr val="accent2"/>
                  </a:outerShdw>
                </a:effectLst>
              </a:rPr>
              <a:t>暂行规定》</a:t>
            </a:r>
            <a:endParaRPr lang="zh-CN" altLang="en-US" sz="4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文本框 3"/>
          <p:cNvSpPr txBox="1"/>
          <p:nvPr/>
        </p:nvSpPr>
        <p:spPr>
          <a:xfrm>
            <a:off x="3463925" y="4062095"/>
            <a:ext cx="5410200" cy="706755"/>
          </a:xfrm>
          <a:prstGeom prst="rect">
            <a:avLst/>
          </a:prstGeom>
          <a:noFill/>
        </p:spPr>
        <p:txBody>
          <a:bodyPr wrap="square" rtlCol="0">
            <a:spAutoFit/>
          </a:bodyPr>
          <a:p>
            <a:pPr algn="ctr"/>
            <a:r>
              <a:rPr lang="zh-CN" altLang="en-US" sz="4000">
                <a:ln w="6600">
                  <a:solidFill>
                    <a:schemeClr val="accent2"/>
                  </a:solidFill>
                  <a:prstDash val="solid"/>
                </a:ln>
                <a:solidFill>
                  <a:srgbClr val="FFFFFF"/>
                </a:solidFill>
                <a:effectLst>
                  <a:outerShdw dist="38100" dir="2700000" algn="tl" rotWithShape="0">
                    <a:schemeClr val="accent2"/>
                  </a:outerShdw>
                </a:effectLst>
              </a:rPr>
              <a:t>政策解读</a:t>
            </a:r>
            <a:endParaRPr lang="zh-CN" altLang="en-US" sz="400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p:cNvSpPr/>
          <p:nvPr/>
        </p:nvSpPr>
        <p:spPr>
          <a:xfrm>
            <a:off x="1781175" y="1438275"/>
            <a:ext cx="9823450" cy="961390"/>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460375" y="1438275"/>
            <a:ext cx="1320800" cy="961390"/>
          </a:xfrm>
          <a:prstGeom prst="parallelogram">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defTabSz="266700">
              <a:lnSpc>
                <a:spcPct val="90000"/>
              </a:lnSpc>
              <a:spcBef>
                <a:spcPct val="0"/>
              </a:spcBef>
              <a:spcAft>
                <a:spcPct val="35000"/>
              </a:spcAft>
            </a:pPr>
            <a:endParaRPr lang="zh-CN" altLang="en-US" sz="2400" dirty="0"/>
          </a:p>
        </p:txBody>
      </p:sp>
      <p:sp>
        <p:nvSpPr>
          <p:cNvPr id="9" name="文本框 8"/>
          <p:cNvSpPr txBox="1"/>
          <p:nvPr/>
        </p:nvSpPr>
        <p:spPr>
          <a:xfrm>
            <a:off x="2359660" y="1446530"/>
            <a:ext cx="9300845" cy="953135"/>
          </a:xfrm>
          <a:prstGeom prst="rect">
            <a:avLst/>
          </a:prstGeom>
          <a:noFill/>
        </p:spPr>
        <p:txBody>
          <a:bodyPr wrap="square">
            <a:spAutoFit/>
          </a:bodyPr>
          <a:lstStyle/>
          <a:p>
            <a:pPr algn="l">
              <a:buClrTx/>
              <a:buSzTx/>
              <a:buFontTx/>
            </a:pPr>
            <a:r>
              <a:rPr lang="zh-CN" altLang="en-US" sz="2800">
                <a:solidFill>
                  <a:srgbClr val="00B0F0"/>
                </a:solidFill>
              </a:rPr>
              <a:t>合法性审查，规定了送请合法性审查应当提供的材料、审查方式、审查期限以及对审查结果的处理方式</a:t>
            </a:r>
            <a:endParaRPr lang="zh-CN" altLang="en-US" sz="2800">
              <a:solidFill>
                <a:srgbClr val="00B0F0"/>
              </a:solidFill>
            </a:endParaRPr>
          </a:p>
        </p:txBody>
      </p:sp>
      <p:sp>
        <p:nvSpPr>
          <p:cNvPr id="10" name="文本框 9"/>
          <p:cNvSpPr txBox="1"/>
          <p:nvPr/>
        </p:nvSpPr>
        <p:spPr>
          <a:xfrm>
            <a:off x="780098" y="1534911"/>
            <a:ext cx="681355" cy="583565"/>
          </a:xfrm>
          <a:prstGeom prst="rect">
            <a:avLst/>
          </a:prstGeom>
          <a:noFill/>
        </p:spPr>
        <p:txBody>
          <a:bodyPr wrap="none" rtlCol="0">
            <a:spAutoFit/>
          </a:bodyPr>
          <a:lstStyle/>
          <a:p>
            <a:pPr algn="ctr"/>
            <a:r>
              <a:rPr lang="en-US" altLang="zh-CN" sz="3200" b="1" dirty="0">
                <a:solidFill>
                  <a:schemeClr val="bg1"/>
                </a:solidFill>
              </a:rPr>
              <a:t> </a:t>
            </a:r>
            <a:r>
              <a:rPr lang="zh-CN" altLang="en-US" sz="3200" dirty="0">
                <a:solidFill>
                  <a:schemeClr val="bg1"/>
                </a:solidFill>
              </a:rPr>
              <a:t>三</a:t>
            </a:r>
            <a:endParaRPr lang="zh-CN" altLang="en-US" sz="3200" dirty="0">
              <a:solidFill>
                <a:schemeClr val="bg1"/>
              </a:solidFill>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48600" y="4805142"/>
            <a:ext cx="4343400" cy="2052857"/>
          </a:xfrm>
          <a:prstGeom prst="rect">
            <a:avLst/>
          </a:prstGeom>
        </p:spPr>
      </p:pic>
      <p:sp>
        <p:nvSpPr>
          <p:cNvPr id="13" name="矩形 12"/>
          <p:cNvSpPr/>
          <p:nvPr/>
        </p:nvSpPr>
        <p:spPr>
          <a:xfrm>
            <a:off x="0" y="6692900"/>
            <a:ext cx="12192000" cy="165100"/>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87375" y="208915"/>
            <a:ext cx="151193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i="1">
                <a:solidFill>
                  <a:schemeClr val="accent4"/>
                </a:solidFill>
                <a:effectLst/>
              </a:rPr>
              <a:t>内容详述</a:t>
            </a:r>
            <a:endParaRPr lang="zh-CN" altLang="en-US" sz="2400" i="1">
              <a:solidFill>
                <a:schemeClr val="accent4"/>
              </a:solidFill>
              <a:effectLst/>
            </a:endParaRPr>
          </a:p>
        </p:txBody>
      </p:sp>
      <p:sp>
        <p:nvSpPr>
          <p:cNvPr id="7" name="平行四边形 6"/>
          <p:cNvSpPr/>
          <p:nvPr/>
        </p:nvSpPr>
        <p:spPr>
          <a:xfrm>
            <a:off x="213995" y="2730500"/>
            <a:ext cx="1320800" cy="961390"/>
          </a:xfrm>
          <a:prstGeom prst="parallelogram">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p>
            <a:pPr marL="360045" defTabSz="266700">
              <a:lnSpc>
                <a:spcPct val="90000"/>
              </a:lnSpc>
              <a:spcBef>
                <a:spcPct val="0"/>
              </a:spcBef>
              <a:spcAft>
                <a:spcPct val="35000"/>
              </a:spcAft>
            </a:pPr>
            <a:r>
              <a:rPr lang="zh-CN" altLang="en-US" sz="3200" dirty="0"/>
              <a:t>四</a:t>
            </a:r>
            <a:endParaRPr lang="zh-CN" altLang="en-US" sz="3200" dirty="0"/>
          </a:p>
        </p:txBody>
      </p:sp>
      <p:sp>
        <p:nvSpPr>
          <p:cNvPr id="8" name="平行四边形 7"/>
          <p:cNvSpPr/>
          <p:nvPr/>
        </p:nvSpPr>
        <p:spPr>
          <a:xfrm>
            <a:off x="1689735" y="2785745"/>
            <a:ext cx="9823450" cy="961390"/>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a:solidFill>
                  <a:srgbClr val="00B0F0"/>
                </a:solidFill>
              </a:rPr>
              <a:t>明确了集体讨论的过程和决定形式</a:t>
            </a:r>
            <a:endParaRPr lang="zh-CN" altLang="en-US" sz="2800">
              <a:solidFill>
                <a:srgbClr val="00B0F0"/>
              </a:solidFill>
            </a:endParaRPr>
          </a:p>
        </p:txBody>
      </p:sp>
      <p:sp>
        <p:nvSpPr>
          <p:cNvPr id="12" name="平行四边形 11"/>
          <p:cNvSpPr/>
          <p:nvPr/>
        </p:nvSpPr>
        <p:spPr>
          <a:xfrm>
            <a:off x="76835" y="4187190"/>
            <a:ext cx="1320800" cy="961390"/>
          </a:xfrm>
          <a:prstGeom prst="parallelogram">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p>
            <a:pPr marL="360045" defTabSz="266700">
              <a:lnSpc>
                <a:spcPct val="90000"/>
              </a:lnSpc>
              <a:spcBef>
                <a:spcPct val="0"/>
              </a:spcBef>
              <a:spcAft>
                <a:spcPct val="35000"/>
              </a:spcAft>
            </a:pPr>
            <a:r>
              <a:rPr lang="zh-CN" altLang="en-US" sz="3200" dirty="0"/>
              <a:t>五</a:t>
            </a:r>
            <a:endParaRPr lang="zh-CN" altLang="en-US" sz="3200" dirty="0"/>
          </a:p>
        </p:txBody>
      </p:sp>
      <p:sp>
        <p:nvSpPr>
          <p:cNvPr id="15" name="平行四边形 14"/>
          <p:cNvSpPr/>
          <p:nvPr/>
        </p:nvSpPr>
        <p:spPr>
          <a:xfrm>
            <a:off x="1689735" y="4177665"/>
            <a:ext cx="9823450" cy="961390"/>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a:solidFill>
                  <a:srgbClr val="00B0F0"/>
                </a:solidFill>
              </a:rPr>
              <a:t>规定了决策执行督查制度、决策执行单位的职责和决策后评估报告的内容等</a:t>
            </a:r>
            <a:endParaRPr lang="zh-CN" altLang="en-US" sz="2800">
              <a:solidFill>
                <a:srgbClr val="00B0F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48600" y="4805142"/>
            <a:ext cx="4343400" cy="2052857"/>
          </a:xfrm>
          <a:prstGeom prst="rect">
            <a:avLst/>
          </a:prstGeom>
        </p:spPr>
      </p:pic>
      <p:sp>
        <p:nvSpPr>
          <p:cNvPr id="5" name="平行四边形 4"/>
          <p:cNvSpPr/>
          <p:nvPr/>
        </p:nvSpPr>
        <p:spPr>
          <a:xfrm>
            <a:off x="1781175" y="1438044"/>
            <a:ext cx="9823450" cy="723900"/>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587375" y="1438044"/>
            <a:ext cx="1193800" cy="723900"/>
          </a:xfrm>
          <a:prstGeom prst="parallelogram">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defTabSz="266700">
              <a:lnSpc>
                <a:spcPct val="90000"/>
              </a:lnSpc>
              <a:spcBef>
                <a:spcPct val="0"/>
              </a:spcBef>
              <a:spcAft>
                <a:spcPct val="35000"/>
              </a:spcAft>
            </a:pPr>
            <a:endParaRPr lang="zh-CN" altLang="en-US" sz="2400" dirty="0"/>
          </a:p>
        </p:txBody>
      </p:sp>
      <p:sp>
        <p:nvSpPr>
          <p:cNvPr id="9" name="文本框 8"/>
          <p:cNvSpPr txBox="1"/>
          <p:nvPr/>
        </p:nvSpPr>
        <p:spPr>
          <a:xfrm>
            <a:off x="2451100" y="1538605"/>
            <a:ext cx="9153525" cy="521970"/>
          </a:xfrm>
          <a:prstGeom prst="rect">
            <a:avLst/>
          </a:prstGeom>
          <a:noFill/>
        </p:spPr>
        <p:txBody>
          <a:bodyPr wrap="square">
            <a:spAutoFit/>
          </a:bodyPr>
          <a:lstStyle/>
          <a:p>
            <a:r>
              <a:rPr lang="zh-CN" altLang="en-US" sz="2800" dirty="0">
                <a:solidFill>
                  <a:srgbClr val="00B0F0"/>
                </a:solidFill>
              </a:rPr>
              <a:t>责任追究，明确重大行政决策实行终身责任追究</a:t>
            </a:r>
            <a:endParaRPr lang="zh-CN" altLang="en-US" sz="2800" dirty="0">
              <a:solidFill>
                <a:srgbClr val="00B0F0"/>
              </a:solidFill>
            </a:endParaRPr>
          </a:p>
        </p:txBody>
      </p:sp>
      <p:sp>
        <p:nvSpPr>
          <p:cNvPr id="10" name="文本框 9"/>
          <p:cNvSpPr txBox="1"/>
          <p:nvPr/>
        </p:nvSpPr>
        <p:spPr>
          <a:xfrm>
            <a:off x="889635" y="1507606"/>
            <a:ext cx="589280" cy="583565"/>
          </a:xfrm>
          <a:prstGeom prst="rect">
            <a:avLst/>
          </a:prstGeom>
          <a:noFill/>
        </p:spPr>
        <p:txBody>
          <a:bodyPr wrap="none" rtlCol="0">
            <a:spAutoFit/>
          </a:bodyPr>
          <a:lstStyle/>
          <a:p>
            <a:pPr algn="ctr"/>
            <a:r>
              <a:rPr lang="zh-CN" altLang="en-US" sz="3200" dirty="0">
                <a:solidFill>
                  <a:schemeClr val="bg1"/>
                </a:solidFill>
              </a:rPr>
              <a:t>六</a:t>
            </a:r>
            <a:endParaRPr lang="zh-CN" altLang="en-US" sz="3200" dirty="0">
              <a:solidFill>
                <a:schemeClr val="bg1"/>
              </a:solidFill>
            </a:endParaRPr>
          </a:p>
        </p:txBody>
      </p:sp>
      <p:sp>
        <p:nvSpPr>
          <p:cNvPr id="13" name="矩形 12"/>
          <p:cNvSpPr/>
          <p:nvPr/>
        </p:nvSpPr>
        <p:spPr>
          <a:xfrm>
            <a:off x="0" y="6692900"/>
            <a:ext cx="12192000" cy="165100"/>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60705" y="235585"/>
            <a:ext cx="172085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i="1">
                <a:solidFill>
                  <a:schemeClr val="accent4"/>
                </a:solidFill>
                <a:effectLst/>
              </a:rPr>
              <a:t>内容详述</a:t>
            </a:r>
            <a:endParaRPr lang="zh-CN" altLang="en-US" sz="2400" i="1">
              <a:solidFill>
                <a:schemeClr val="accent4"/>
              </a:solidFill>
              <a:effectLst/>
            </a:endParaRPr>
          </a:p>
        </p:txBody>
      </p:sp>
      <p:sp>
        <p:nvSpPr>
          <p:cNvPr id="8" name="平行四边形 7"/>
          <p:cNvSpPr/>
          <p:nvPr/>
        </p:nvSpPr>
        <p:spPr>
          <a:xfrm>
            <a:off x="386715" y="2475634"/>
            <a:ext cx="1193800" cy="723900"/>
          </a:xfrm>
          <a:prstGeom prst="parallelogram">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p>
            <a:pPr marL="360045" defTabSz="266700">
              <a:lnSpc>
                <a:spcPct val="90000"/>
              </a:lnSpc>
              <a:spcBef>
                <a:spcPct val="0"/>
              </a:spcBef>
              <a:spcAft>
                <a:spcPct val="35000"/>
              </a:spcAft>
            </a:pPr>
            <a:r>
              <a:rPr lang="zh-CN" altLang="en-US" sz="2400" dirty="0"/>
              <a:t>七</a:t>
            </a:r>
            <a:endParaRPr lang="zh-CN" altLang="en-US" sz="2400" dirty="0"/>
          </a:p>
        </p:txBody>
      </p:sp>
      <p:sp>
        <p:nvSpPr>
          <p:cNvPr id="12" name="平行四边形 11"/>
          <p:cNvSpPr/>
          <p:nvPr/>
        </p:nvSpPr>
        <p:spPr>
          <a:xfrm>
            <a:off x="1478915" y="2475634"/>
            <a:ext cx="9823450" cy="723900"/>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a:solidFill>
                  <a:srgbClr val="00B0F0"/>
                </a:solidFill>
              </a:rPr>
              <a:t>附则，规定了文件的施行时间和有效期</a:t>
            </a:r>
            <a:endParaRPr lang="zh-CN" altLang="en-US" sz="2800">
              <a:solidFill>
                <a:srgbClr val="00B0F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87375" y="1776095"/>
            <a:ext cx="11129010" cy="3514725"/>
          </a:xfrm>
          <a:prstGeom prst="rect">
            <a:avLst/>
          </a:prstGeom>
          <a:solidFill>
            <a:schemeClr val="accent2">
              <a:lumMod val="20000"/>
              <a:lumOff val="80000"/>
              <a:alpha val="5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979295" y="1321435"/>
            <a:ext cx="8925560" cy="3969385"/>
          </a:xfrm>
          <a:prstGeom prst="rect">
            <a:avLst/>
          </a:prstGeom>
          <a:noFill/>
        </p:spPr>
        <p:txBody>
          <a:bodyPr wrap="square">
            <a:spAutoFit/>
          </a:bodyPr>
          <a:lstStyle/>
          <a:p>
            <a:pPr indent="457200" algn="just">
              <a:lnSpc>
                <a:spcPct val="150000"/>
              </a:lnSpc>
            </a:pPr>
            <a:r>
              <a:rPr lang="zh-CN" altLang="en-US" sz="2400" kern="0" spc="40" dirty="0">
                <a:solidFill>
                  <a:srgbClr val="333333"/>
                </a:solidFill>
                <a:effectLst/>
                <a:latin typeface="等线" panose="02010600030101010101" pitchFamily="2" charset="-122"/>
                <a:ea typeface="Microsoft YaHei UI" panose="020B0503020204020204" pitchFamily="34" charset="-122"/>
                <a:cs typeface="宋体" panose="02010600030101010101" pitchFamily="2" charset="-122"/>
              </a:rPr>
              <a:t>根据《济宁市规范性文件管理办法》第二十条规定：“规范性文件应当载明有效期和施行日期。规范性文件有效期为3年至5年；标注“暂行”“试行”的规范性文件，有效期为1年至2年。”《济宁市重大行政决策程序规定》有效期为2019年12月27日至2022年12月26日，因其为本文件制定依据，建议《济宁市兖州区重大行政决策程序暂行规定》自印发之日次月起施行，有效期至2022年12月。</a:t>
            </a:r>
            <a:endParaRPr lang="zh-CN" altLang="en-US" sz="2400" kern="0" spc="40" dirty="0">
              <a:solidFill>
                <a:srgbClr val="333333"/>
              </a:solidFill>
              <a:effectLst/>
              <a:latin typeface="等线" panose="02010600030101010101" pitchFamily="2" charset="-122"/>
              <a:ea typeface="Microsoft YaHei UI" panose="020B0503020204020204" pitchFamily="34" charset="-122"/>
              <a:cs typeface="宋体" panose="02010600030101010101" pitchFamily="2" charset="-122"/>
            </a:endParaRPr>
          </a:p>
        </p:txBody>
      </p:sp>
      <p:pic>
        <p:nvPicPr>
          <p:cNvPr id="12" name="图片 11"/>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brightnessContrast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282222" y="5415914"/>
            <a:ext cx="2909777" cy="1359536"/>
          </a:xfrm>
          <a:prstGeom prst="rect">
            <a:avLst/>
          </a:prstGeom>
        </p:spPr>
      </p:pic>
      <p:sp>
        <p:nvSpPr>
          <p:cNvPr id="13" name="矩形 12"/>
          <p:cNvSpPr/>
          <p:nvPr/>
        </p:nvSpPr>
        <p:spPr>
          <a:xfrm>
            <a:off x="0" y="6692900"/>
            <a:ext cx="12192000" cy="165100"/>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06095" y="254000"/>
            <a:ext cx="167576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i="1">
                <a:solidFill>
                  <a:schemeClr val="accent4"/>
                </a:solidFill>
                <a:effectLst/>
              </a:rPr>
              <a:t>内容详述</a:t>
            </a:r>
            <a:endParaRPr lang="zh-CN" altLang="en-US" sz="2400" i="1">
              <a:solidFill>
                <a:schemeClr val="accent4"/>
              </a:solidFill>
              <a:effectLst/>
            </a:endParaRPr>
          </a:p>
        </p:txBody>
      </p:sp>
      <p:sp>
        <p:nvSpPr>
          <p:cNvPr id="4" name="矩形 3"/>
          <p:cNvSpPr/>
          <p:nvPr/>
        </p:nvSpPr>
        <p:spPr>
          <a:xfrm>
            <a:off x="587375" y="1558290"/>
            <a:ext cx="11231245" cy="3152140"/>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21615" y="714375"/>
            <a:ext cx="2245360" cy="2576195"/>
          </a:xfrm>
          <a:prstGeom prst="diamond">
            <a:avLst/>
          </a:prstGeom>
        </p:spPr>
      </p:pic>
      <p:sp>
        <p:nvSpPr>
          <p:cNvPr id="6" name="平行四边形 5"/>
          <p:cNvSpPr/>
          <p:nvPr/>
        </p:nvSpPr>
        <p:spPr>
          <a:xfrm>
            <a:off x="1136296" y="5474252"/>
            <a:ext cx="10126699" cy="822532"/>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平行四边形 6"/>
          <p:cNvSpPr/>
          <p:nvPr/>
        </p:nvSpPr>
        <p:spPr>
          <a:xfrm>
            <a:off x="445540" y="5244948"/>
            <a:ext cx="4805917" cy="467832"/>
          </a:xfrm>
          <a:prstGeom prst="parallelogram">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83608" flipH="1">
            <a:off x="475604" y="921811"/>
            <a:ext cx="1822419" cy="776768"/>
          </a:xfrm>
          <a:prstGeom prst="rect">
            <a:avLst/>
          </a:prstGeom>
        </p:spPr>
      </p:pic>
      <p:grpSp>
        <p:nvGrpSpPr>
          <p:cNvPr id="3" name="组合 2"/>
          <p:cNvGrpSpPr/>
          <p:nvPr/>
        </p:nvGrpSpPr>
        <p:grpSpPr>
          <a:xfrm>
            <a:off x="2708848" y="372725"/>
            <a:ext cx="7129904" cy="2875129"/>
            <a:chOff x="2531048" y="372725"/>
            <a:chExt cx="7129904" cy="2875129"/>
          </a:xfrm>
        </p:grpSpPr>
        <p:grpSp>
          <p:nvGrpSpPr>
            <p:cNvPr id="25" name="组合 24"/>
            <p:cNvGrpSpPr/>
            <p:nvPr/>
          </p:nvGrpSpPr>
          <p:grpSpPr>
            <a:xfrm>
              <a:off x="2531048" y="372725"/>
              <a:ext cx="2308324" cy="2769989"/>
              <a:chOff x="2493679" y="1096152"/>
              <a:chExt cx="2308324" cy="2769989"/>
            </a:xfrm>
          </p:grpSpPr>
          <p:sp>
            <p:nvSpPr>
              <p:cNvPr id="26" name="文本框 25"/>
              <p:cNvSpPr txBox="1"/>
              <p:nvPr/>
            </p:nvSpPr>
            <p:spPr>
              <a:xfrm>
                <a:off x="2493679" y="1096152"/>
                <a:ext cx="2308324" cy="2769989"/>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80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感</a:t>
                </a:r>
                <a:endParaRPr lang="zh-CN" altLang="en-US" sz="180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27" name="文本框 26"/>
              <p:cNvSpPr txBox="1"/>
              <p:nvPr/>
            </p:nvSpPr>
            <p:spPr>
              <a:xfrm>
                <a:off x="2493679" y="1096152"/>
                <a:ext cx="2308324" cy="2769989"/>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80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rPr>
                  <a:t>感</a:t>
                </a:r>
                <a:endParaRPr lang="zh-CN" altLang="en-US" sz="180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endParaRPr>
              </a:p>
            </p:txBody>
          </p:sp>
        </p:grpSp>
        <p:grpSp>
          <p:nvGrpSpPr>
            <p:cNvPr id="28" name="组合 27"/>
            <p:cNvGrpSpPr/>
            <p:nvPr/>
          </p:nvGrpSpPr>
          <p:grpSpPr>
            <a:xfrm>
              <a:off x="4398952" y="742056"/>
              <a:ext cx="1692772" cy="2031325"/>
              <a:chOff x="4215304" y="1686018"/>
              <a:chExt cx="1692772" cy="2031325"/>
            </a:xfrm>
          </p:grpSpPr>
          <p:sp>
            <p:nvSpPr>
              <p:cNvPr id="29" name="文本框 28"/>
              <p:cNvSpPr txBox="1"/>
              <p:nvPr/>
            </p:nvSpPr>
            <p:spPr>
              <a:xfrm>
                <a:off x="4215305" y="1686018"/>
                <a:ext cx="1692771" cy="2031325"/>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32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谢</a:t>
                </a:r>
                <a:endParaRPr lang="zh-CN" altLang="en-US" sz="132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30" name="文本框 29"/>
              <p:cNvSpPr txBox="1"/>
              <p:nvPr/>
            </p:nvSpPr>
            <p:spPr>
              <a:xfrm>
                <a:off x="4215304" y="1686018"/>
                <a:ext cx="1692771" cy="2031325"/>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32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rPr>
                  <a:t>谢</a:t>
                </a:r>
                <a:endParaRPr lang="zh-CN" altLang="en-US" sz="132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endParaRPr>
              </a:p>
            </p:txBody>
          </p:sp>
        </p:grpSp>
        <p:grpSp>
          <p:nvGrpSpPr>
            <p:cNvPr id="32" name="组合 31"/>
            <p:cNvGrpSpPr/>
            <p:nvPr/>
          </p:nvGrpSpPr>
          <p:grpSpPr>
            <a:xfrm>
              <a:off x="6091723" y="1008780"/>
              <a:ext cx="1705595" cy="2046714"/>
              <a:chOff x="5342725" y="434432"/>
              <a:chExt cx="1705595" cy="2046714"/>
            </a:xfrm>
          </p:grpSpPr>
          <p:sp>
            <p:nvSpPr>
              <p:cNvPr id="34" name="文本框 33"/>
              <p:cNvSpPr txBox="1"/>
              <p:nvPr/>
            </p:nvSpPr>
            <p:spPr>
              <a:xfrm>
                <a:off x="5342725" y="434432"/>
                <a:ext cx="1705595" cy="2046714"/>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33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观</a:t>
                </a:r>
                <a:endParaRPr lang="zh-CN" altLang="en-US" sz="133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35" name="文本框 34"/>
              <p:cNvSpPr txBox="1"/>
              <p:nvPr/>
            </p:nvSpPr>
            <p:spPr>
              <a:xfrm>
                <a:off x="5342725" y="434432"/>
                <a:ext cx="1705595" cy="2046714"/>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33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rPr>
                  <a:t>观</a:t>
                </a:r>
                <a:endParaRPr lang="zh-CN" altLang="en-US" sz="133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endParaRPr>
              </a:p>
            </p:txBody>
          </p:sp>
        </p:grpSp>
        <p:grpSp>
          <p:nvGrpSpPr>
            <p:cNvPr id="36" name="组合 35"/>
            <p:cNvGrpSpPr/>
            <p:nvPr/>
          </p:nvGrpSpPr>
          <p:grpSpPr>
            <a:xfrm>
              <a:off x="7634756" y="816419"/>
              <a:ext cx="2026196" cy="2431435"/>
              <a:chOff x="6468387" y="1519344"/>
              <a:chExt cx="2026196" cy="2431435"/>
            </a:xfrm>
          </p:grpSpPr>
          <p:sp>
            <p:nvSpPr>
              <p:cNvPr id="37" name="文本框 36"/>
              <p:cNvSpPr txBox="1"/>
              <p:nvPr/>
            </p:nvSpPr>
            <p:spPr>
              <a:xfrm>
                <a:off x="6468387" y="1519344"/>
                <a:ext cx="2026196" cy="2431435"/>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58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rPr>
                  <a:t>看</a:t>
                </a:r>
                <a:endParaRPr lang="zh-CN" altLang="en-US" sz="15800" dirty="0">
                  <a:ln w="1270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endParaRPr>
              </a:p>
            </p:txBody>
          </p:sp>
          <p:sp>
            <p:nvSpPr>
              <p:cNvPr id="38" name="文本框 37"/>
              <p:cNvSpPr txBox="1"/>
              <p:nvPr/>
            </p:nvSpPr>
            <p:spPr>
              <a:xfrm>
                <a:off x="6468387" y="1519344"/>
                <a:ext cx="2026196" cy="2431435"/>
              </a:xfrm>
              <a:prstGeom prst="rect">
                <a:avLst/>
              </a:prstGeom>
              <a:noFill/>
            </p:spPr>
            <p:txBody>
              <a:bodyPr wrap="none" lIns="0" tIns="0" rIns="0" bIns="0">
                <a:spAutoFit/>
              </a:bodyPr>
              <a:lstStyle>
                <a:defPPr>
                  <a:defRPr lang="zh-CN"/>
                </a:defPPr>
                <a:lvl1pPr algn="ctr">
                  <a:defRPr sz="11500" kern="100">
                    <a:effectLst/>
                    <a:latin typeface="字魂50号-白鸽天行体" panose="00000500000000000000" pitchFamily="2" charset="-122"/>
                    <a:ea typeface="字魂50号-白鸽天行体" panose="00000500000000000000" pitchFamily="2" charset="-122"/>
                    <a:cs typeface="Times New Roman" panose="02020603050405020304" pitchFamily="18" charset="0"/>
                  </a:defRPr>
                </a:lvl1pPr>
              </a:lstStyle>
              <a:p>
                <a:r>
                  <a:rPr lang="zh-CN" altLang="en-US" sz="158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rPr>
                  <a:t>看</a:t>
                </a:r>
                <a:endParaRPr lang="zh-CN" altLang="en-US" sz="158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2">
            <a:extLst>
              <a:ext uri="{28A0092B-C50C-407E-A947-70E740481C1C}">
                <a14:useLocalDpi xmlns:a14="http://schemas.microsoft.com/office/drawing/2010/main" val="0"/>
              </a:ext>
            </a:extLst>
          </a:blip>
          <a:srcRect l="6287" t="-10419" r="7325" b="21746"/>
          <a:stretch>
            <a:fillRect/>
          </a:stretch>
        </p:blipFill>
        <p:spPr>
          <a:xfrm>
            <a:off x="0" y="3918857"/>
            <a:ext cx="12192000" cy="2939143"/>
          </a:xfrm>
          <a:prstGeom prst="rect">
            <a:avLst/>
          </a:prstGeom>
        </p:spPr>
      </p:pic>
      <p:grpSp>
        <p:nvGrpSpPr>
          <p:cNvPr id="26" name="组合 25"/>
          <p:cNvGrpSpPr/>
          <p:nvPr/>
        </p:nvGrpSpPr>
        <p:grpSpPr>
          <a:xfrm>
            <a:off x="2379145" y="2643201"/>
            <a:ext cx="7433710" cy="2284614"/>
            <a:chOff x="4303941" y="2409737"/>
            <a:chExt cx="5878284" cy="2221577"/>
          </a:xfrm>
        </p:grpSpPr>
        <p:sp>
          <p:nvSpPr>
            <p:cNvPr id="12" name="矩形: 圆角 11"/>
            <p:cNvSpPr/>
            <p:nvPr/>
          </p:nvSpPr>
          <p:spPr>
            <a:xfrm>
              <a:off x="5314017" y="2409737"/>
              <a:ext cx="4868208" cy="662299"/>
            </a:xfrm>
            <a:prstGeom prst="roundRect">
              <a:avLst/>
            </a:prstGeom>
            <a:gradFill>
              <a:gsLst>
                <a:gs pos="0">
                  <a:srgbClr val="FF0000"/>
                </a:gs>
                <a:gs pos="100000">
                  <a:srgbClr val="C00000"/>
                </a:gs>
              </a:gsLst>
              <a:lin ang="2700000" scaled="0"/>
            </a:gra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lvl="0" indent="0" algn="l" defTabSz="266700">
                <a:lnSpc>
                  <a:spcPct val="90000"/>
                </a:lnSpc>
                <a:spcBef>
                  <a:spcPct val="0"/>
                </a:spcBef>
                <a:spcAft>
                  <a:spcPct val="35000"/>
                </a:spcAft>
                <a:buNone/>
              </a:pPr>
              <a:r>
                <a:rPr lang="zh-CN" altLang="en-US" sz="2400" kern="1200" dirty="0"/>
                <a:t>一、制订文件的背景</a:t>
              </a:r>
              <a:endParaRPr lang="zh-CN" altLang="en-US" sz="2400" kern="1200" dirty="0"/>
            </a:p>
          </p:txBody>
        </p:sp>
        <p:sp>
          <p:nvSpPr>
            <p:cNvPr id="13" name="矩形: 圆角 12"/>
            <p:cNvSpPr/>
            <p:nvPr/>
          </p:nvSpPr>
          <p:spPr>
            <a:xfrm>
              <a:off x="5314017" y="3189376"/>
              <a:ext cx="4868208" cy="662299"/>
            </a:xfrm>
            <a:prstGeom prst="roundRect">
              <a:avLst/>
            </a:prstGeom>
            <a:gradFill>
              <a:gsLst>
                <a:gs pos="0">
                  <a:srgbClr val="FF0000"/>
                </a:gs>
                <a:gs pos="100000">
                  <a:srgbClr val="C00000"/>
                </a:gs>
              </a:gsLst>
              <a:lin ang="2700000" scaled="0"/>
            </a:gra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lvl="0" indent="0" algn="l" defTabSz="266700">
                <a:lnSpc>
                  <a:spcPct val="90000"/>
                </a:lnSpc>
                <a:spcBef>
                  <a:spcPct val="0"/>
                </a:spcBef>
                <a:spcAft>
                  <a:spcPct val="35000"/>
                </a:spcAft>
                <a:buNone/>
              </a:pPr>
              <a:r>
                <a:rPr lang="zh-CN" altLang="en-US" sz="2400" kern="1200" dirty="0"/>
                <a:t>二、文件起草过程</a:t>
              </a:r>
              <a:endParaRPr lang="zh-CN" altLang="en-US" sz="2400" kern="1200" dirty="0"/>
            </a:p>
          </p:txBody>
        </p:sp>
        <p:sp>
          <p:nvSpPr>
            <p:cNvPr id="14" name="矩形: 圆角 13"/>
            <p:cNvSpPr/>
            <p:nvPr/>
          </p:nvSpPr>
          <p:spPr>
            <a:xfrm>
              <a:off x="5314017" y="3969015"/>
              <a:ext cx="4868208" cy="662299"/>
            </a:xfrm>
            <a:prstGeom prst="roundRect">
              <a:avLst/>
            </a:prstGeom>
            <a:gradFill>
              <a:gsLst>
                <a:gs pos="0">
                  <a:srgbClr val="FF0000"/>
                </a:gs>
                <a:gs pos="100000">
                  <a:srgbClr val="C00000"/>
                </a:gs>
              </a:gsLst>
              <a:lin ang="2700000" scaled="0"/>
            </a:gra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lvl="0" indent="0" algn="l" defTabSz="266700">
                <a:lnSpc>
                  <a:spcPct val="90000"/>
                </a:lnSpc>
                <a:spcBef>
                  <a:spcPct val="0"/>
                </a:spcBef>
                <a:spcAft>
                  <a:spcPct val="35000"/>
                </a:spcAft>
                <a:buNone/>
              </a:pPr>
              <a:r>
                <a:rPr lang="zh-CN" altLang="en-US" sz="2400" kern="1200" dirty="0"/>
                <a:t>三、文件的主要内容</a:t>
              </a:r>
              <a:endParaRPr lang="zh-CN" altLang="en-US" sz="2400" kern="1200" dirty="0"/>
            </a:p>
          </p:txBody>
        </p:sp>
        <p:sp>
          <p:nvSpPr>
            <p:cNvPr id="16" name="矩形: 圆角 15"/>
            <p:cNvSpPr/>
            <p:nvPr/>
          </p:nvSpPr>
          <p:spPr>
            <a:xfrm>
              <a:off x="4303941" y="2409737"/>
              <a:ext cx="857842" cy="662299"/>
            </a:xfrm>
            <a:prstGeom prst="roundRect">
              <a:avLst/>
            </a:prstGeom>
            <a:solidFill>
              <a:srgbClr val="FF0000"/>
            </a:soli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lvl="0" indent="0" algn="l" defTabSz="266700">
                <a:lnSpc>
                  <a:spcPct val="90000"/>
                </a:lnSpc>
                <a:spcBef>
                  <a:spcPct val="0"/>
                </a:spcBef>
                <a:spcAft>
                  <a:spcPct val="35000"/>
                </a:spcAft>
                <a:buNone/>
              </a:pPr>
              <a:endParaRPr lang="zh-CN" sz="2000" kern="1200" dirty="0"/>
            </a:p>
          </p:txBody>
        </p:sp>
        <p:sp>
          <p:nvSpPr>
            <p:cNvPr id="17" name="矩形: 圆角 16"/>
            <p:cNvSpPr/>
            <p:nvPr/>
          </p:nvSpPr>
          <p:spPr>
            <a:xfrm>
              <a:off x="4303941" y="3189375"/>
              <a:ext cx="857842" cy="662299"/>
            </a:xfrm>
            <a:prstGeom prst="roundRect">
              <a:avLst/>
            </a:prstGeom>
            <a:solidFill>
              <a:srgbClr val="FF0000"/>
            </a:soli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lvl="0" indent="0" algn="l" defTabSz="266700">
                <a:lnSpc>
                  <a:spcPct val="90000"/>
                </a:lnSpc>
                <a:spcBef>
                  <a:spcPct val="0"/>
                </a:spcBef>
                <a:spcAft>
                  <a:spcPct val="35000"/>
                </a:spcAft>
                <a:buNone/>
              </a:pPr>
              <a:endParaRPr lang="zh-CN" sz="2000" kern="1200" dirty="0"/>
            </a:p>
          </p:txBody>
        </p:sp>
        <p:sp>
          <p:nvSpPr>
            <p:cNvPr id="18" name="矩形: 圆角 17"/>
            <p:cNvSpPr/>
            <p:nvPr/>
          </p:nvSpPr>
          <p:spPr>
            <a:xfrm>
              <a:off x="4303941" y="3969013"/>
              <a:ext cx="857842" cy="662299"/>
            </a:xfrm>
            <a:prstGeom prst="roundRect">
              <a:avLst/>
            </a:prstGeom>
            <a:solidFill>
              <a:srgbClr val="FF0000"/>
            </a:soli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lvl="0" indent="0" algn="l" defTabSz="266700">
                <a:lnSpc>
                  <a:spcPct val="90000"/>
                </a:lnSpc>
                <a:spcBef>
                  <a:spcPct val="0"/>
                </a:spcBef>
                <a:spcAft>
                  <a:spcPct val="35000"/>
                </a:spcAft>
                <a:buNone/>
              </a:pPr>
              <a:endParaRPr lang="zh-CN" sz="2000" kern="1200" dirty="0"/>
            </a:p>
          </p:txBody>
        </p:sp>
        <p:sp>
          <p:nvSpPr>
            <p:cNvPr id="20" name="文本框 19"/>
            <p:cNvSpPr txBox="1"/>
            <p:nvPr/>
          </p:nvSpPr>
          <p:spPr>
            <a:xfrm>
              <a:off x="4370912" y="2517376"/>
              <a:ext cx="723900" cy="461665"/>
            </a:xfrm>
            <a:prstGeom prst="rect">
              <a:avLst/>
            </a:prstGeom>
            <a:noFill/>
          </p:spPr>
          <p:txBody>
            <a:bodyPr wrap="square" rtlCol="0">
              <a:spAutoFit/>
            </a:bodyPr>
            <a:lstStyle/>
            <a:p>
              <a:pPr algn="ctr"/>
              <a:r>
                <a:rPr lang="en-US" altLang="zh-CN" sz="2400" dirty="0">
                  <a:solidFill>
                    <a:schemeClr val="bg1"/>
                  </a:solidFill>
                  <a:latin typeface="+mj-ea"/>
                  <a:ea typeface="+mj-ea"/>
                </a:rPr>
                <a:t>01</a:t>
              </a:r>
              <a:endParaRPr lang="zh-CN" altLang="en-US" sz="2400" dirty="0">
                <a:solidFill>
                  <a:schemeClr val="bg1"/>
                </a:solidFill>
                <a:latin typeface="+mj-ea"/>
                <a:ea typeface="+mj-ea"/>
              </a:endParaRPr>
            </a:p>
          </p:txBody>
        </p:sp>
        <p:sp>
          <p:nvSpPr>
            <p:cNvPr id="21" name="文本框 20"/>
            <p:cNvSpPr txBox="1"/>
            <p:nvPr/>
          </p:nvSpPr>
          <p:spPr>
            <a:xfrm>
              <a:off x="4370912" y="3297014"/>
              <a:ext cx="723900" cy="461665"/>
            </a:xfrm>
            <a:prstGeom prst="rect">
              <a:avLst/>
            </a:prstGeom>
            <a:noFill/>
          </p:spPr>
          <p:txBody>
            <a:bodyPr wrap="square" rtlCol="0">
              <a:spAutoFit/>
            </a:bodyPr>
            <a:lstStyle/>
            <a:p>
              <a:pPr algn="ctr"/>
              <a:r>
                <a:rPr lang="en-US" altLang="zh-CN" sz="2400" dirty="0">
                  <a:solidFill>
                    <a:schemeClr val="bg1"/>
                  </a:solidFill>
                  <a:latin typeface="+mj-ea"/>
                  <a:ea typeface="+mj-ea"/>
                </a:rPr>
                <a:t>02</a:t>
              </a:r>
              <a:endParaRPr lang="zh-CN" altLang="en-US" sz="2400" dirty="0">
                <a:solidFill>
                  <a:schemeClr val="bg1"/>
                </a:solidFill>
                <a:latin typeface="+mj-ea"/>
                <a:ea typeface="+mj-ea"/>
              </a:endParaRPr>
            </a:p>
          </p:txBody>
        </p:sp>
        <p:sp>
          <p:nvSpPr>
            <p:cNvPr id="22" name="文本框 21"/>
            <p:cNvSpPr txBox="1"/>
            <p:nvPr/>
          </p:nvSpPr>
          <p:spPr>
            <a:xfrm>
              <a:off x="4370912" y="4076652"/>
              <a:ext cx="723900" cy="461665"/>
            </a:xfrm>
            <a:prstGeom prst="rect">
              <a:avLst/>
            </a:prstGeom>
            <a:noFill/>
          </p:spPr>
          <p:txBody>
            <a:bodyPr wrap="square" rtlCol="0">
              <a:spAutoFit/>
            </a:bodyPr>
            <a:lstStyle/>
            <a:p>
              <a:pPr algn="ctr"/>
              <a:r>
                <a:rPr lang="en-US" altLang="zh-CN" sz="2400" dirty="0">
                  <a:solidFill>
                    <a:schemeClr val="bg1"/>
                  </a:solidFill>
                  <a:latin typeface="+mj-ea"/>
                  <a:ea typeface="+mj-ea"/>
                </a:rPr>
                <a:t>03</a:t>
              </a:r>
              <a:endParaRPr lang="zh-CN" altLang="en-US" sz="2400" dirty="0">
                <a:solidFill>
                  <a:schemeClr val="bg1"/>
                </a:solidFill>
                <a:latin typeface="+mj-ea"/>
                <a:ea typeface="+mj-ea"/>
              </a:endParaRPr>
            </a:p>
          </p:txBody>
        </p:sp>
      </p:grpSp>
      <p:sp>
        <p:nvSpPr>
          <p:cNvPr id="30" name="文本框 29"/>
          <p:cNvSpPr txBox="1"/>
          <p:nvPr/>
        </p:nvSpPr>
        <p:spPr>
          <a:xfrm>
            <a:off x="3684519" y="1295324"/>
            <a:ext cx="4822962" cy="923330"/>
          </a:xfrm>
          <a:prstGeom prst="rect">
            <a:avLst/>
          </a:prstGeom>
          <a:noFill/>
        </p:spPr>
        <p:txBody>
          <a:bodyPr wrap="square">
            <a:spAutoFit/>
          </a:bodyPr>
          <a:lstStyle/>
          <a:p>
            <a:pPr algn="ctr"/>
            <a:r>
              <a:rPr lang="en-US" altLang="zh-CN" sz="5400" b="0" i="0" dirty="0">
                <a:gradFill>
                  <a:gsLst>
                    <a:gs pos="69000">
                      <a:schemeClr val="bg1">
                        <a:lumMod val="85000"/>
                        <a:alpha val="0"/>
                      </a:schemeClr>
                    </a:gs>
                    <a:gs pos="16000">
                      <a:schemeClr val="bg1">
                        <a:lumMod val="85000"/>
                      </a:schemeClr>
                    </a:gs>
                  </a:gsLst>
                  <a:lin ang="5400000" scaled="1"/>
                </a:gradFill>
                <a:effectLst/>
                <a:latin typeface="+mj-ea"/>
                <a:ea typeface="+mj-ea"/>
              </a:rPr>
              <a:t>DIRECTORY</a:t>
            </a:r>
            <a:endParaRPr lang="zh-CN" altLang="en-US" sz="5400" dirty="0">
              <a:gradFill>
                <a:gsLst>
                  <a:gs pos="69000">
                    <a:schemeClr val="bg1">
                      <a:lumMod val="85000"/>
                      <a:alpha val="0"/>
                    </a:schemeClr>
                  </a:gs>
                  <a:gs pos="16000">
                    <a:schemeClr val="bg1">
                      <a:lumMod val="85000"/>
                    </a:schemeClr>
                  </a:gs>
                </a:gsLst>
                <a:lin ang="5400000" scaled="1"/>
              </a:gradFill>
              <a:latin typeface="+mj-ea"/>
              <a:ea typeface="+mj-ea"/>
            </a:endParaRPr>
          </a:p>
        </p:txBody>
      </p:sp>
      <p:grpSp>
        <p:nvGrpSpPr>
          <p:cNvPr id="31" name="组合 30"/>
          <p:cNvGrpSpPr/>
          <p:nvPr/>
        </p:nvGrpSpPr>
        <p:grpSpPr>
          <a:xfrm>
            <a:off x="4355939" y="352608"/>
            <a:ext cx="3480122" cy="1862048"/>
            <a:chOff x="4355939" y="380151"/>
            <a:chExt cx="3480122" cy="1862048"/>
          </a:xfrm>
        </p:grpSpPr>
        <p:sp>
          <p:nvSpPr>
            <p:cNvPr id="40" name="文本框 39"/>
            <p:cNvSpPr txBox="1"/>
            <p:nvPr/>
          </p:nvSpPr>
          <p:spPr>
            <a:xfrm>
              <a:off x="4355939" y="380151"/>
              <a:ext cx="3480122" cy="1862048"/>
            </a:xfrm>
            <a:prstGeom prst="rect">
              <a:avLst/>
            </a:prstGeom>
            <a:noFill/>
          </p:spPr>
          <p:txBody>
            <a:bodyPr wrap="square">
              <a:spAutoFit/>
            </a:bodyPr>
            <a:lstStyle/>
            <a:p>
              <a:pPr marR="76200" lvl="0" algn="ctr">
                <a:spcAft>
                  <a:spcPts val="0"/>
                </a:spcAft>
              </a:pPr>
              <a:r>
                <a:rPr lang="zh-CN" altLang="en-US" sz="11500" kern="100" spc="-10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cs typeface="Times New Roman" panose="02020603050405020304" pitchFamily="18" charset="0"/>
                </a:rPr>
                <a:t>目录</a:t>
              </a:r>
              <a:endParaRPr lang="zh-CN" altLang="zh-CN" sz="11500" kern="100" spc="-10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字魂71号-御守锦书" panose="00000500000000000000" pitchFamily="2" charset="-122"/>
                <a:ea typeface="字魂71号-御守锦书" panose="00000500000000000000" pitchFamily="2" charset="-122"/>
                <a:cs typeface="Times New Roman" panose="02020603050405020304" pitchFamily="18" charset="0"/>
              </a:endParaRPr>
            </a:p>
          </p:txBody>
        </p:sp>
        <p:sp>
          <p:nvSpPr>
            <p:cNvPr id="41" name="文本框 40"/>
            <p:cNvSpPr txBox="1"/>
            <p:nvPr/>
          </p:nvSpPr>
          <p:spPr>
            <a:xfrm>
              <a:off x="4355939" y="380151"/>
              <a:ext cx="3480122" cy="1862048"/>
            </a:xfrm>
            <a:prstGeom prst="rect">
              <a:avLst/>
            </a:prstGeom>
            <a:noFill/>
          </p:spPr>
          <p:txBody>
            <a:bodyPr wrap="square">
              <a:spAutoFit/>
            </a:bodyPr>
            <a:lstStyle/>
            <a:p>
              <a:pPr marR="76200" lvl="0" algn="ctr">
                <a:spcAft>
                  <a:spcPts val="0"/>
                </a:spcAft>
              </a:pPr>
              <a:r>
                <a:rPr lang="zh-CN" altLang="en-US" sz="11500" kern="100" spc="-10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cs typeface="Times New Roman" panose="02020603050405020304" pitchFamily="18" charset="0"/>
                </a:rPr>
                <a:t>目录</a:t>
              </a:r>
              <a:endParaRPr lang="zh-CN" altLang="zh-CN" sz="11500" kern="100" spc="-1000" dirty="0">
                <a:gradFill>
                  <a:gsLst>
                    <a:gs pos="54000">
                      <a:srgbClr val="FF0000"/>
                    </a:gs>
                    <a:gs pos="76000">
                      <a:srgbClr val="C00000"/>
                    </a:gs>
                    <a:gs pos="0">
                      <a:srgbClr val="FFC000"/>
                    </a:gs>
                  </a:gsLst>
                  <a:lin ang="5400000" scaled="1"/>
                </a:gradFill>
                <a:latin typeface="字魂71号-御守锦书" panose="00000500000000000000" pitchFamily="2" charset="-122"/>
                <a:ea typeface="字魂71号-御守锦书" panose="00000500000000000000" pitchFamily="2" charset="-122"/>
                <a:cs typeface="Times New Roman" panose="02020603050405020304" pitchFamily="18" charset="0"/>
              </a:endParaRPr>
            </a:p>
          </p:txBody>
        </p:sp>
      </p:grpSp>
      <p:grpSp>
        <p:nvGrpSpPr>
          <p:cNvPr id="42" name="组合 41"/>
          <p:cNvGrpSpPr/>
          <p:nvPr/>
        </p:nvGrpSpPr>
        <p:grpSpPr>
          <a:xfrm>
            <a:off x="1790210" y="1283632"/>
            <a:ext cx="8611581" cy="470988"/>
            <a:chOff x="1790210" y="995164"/>
            <a:chExt cx="8611581" cy="470988"/>
          </a:xfrm>
        </p:grpSpPr>
        <p:grpSp>
          <p:nvGrpSpPr>
            <p:cNvPr id="32" name="组合 31"/>
            <p:cNvGrpSpPr/>
            <p:nvPr/>
          </p:nvGrpSpPr>
          <p:grpSpPr>
            <a:xfrm flipH="1">
              <a:off x="9082261" y="995164"/>
              <a:ext cx="1319530" cy="470988"/>
              <a:chOff x="8616951" y="821299"/>
              <a:chExt cx="1319530" cy="470988"/>
            </a:xfrm>
          </p:grpSpPr>
          <p:sp>
            <p:nvSpPr>
              <p:cNvPr id="37" name="星形: 五角 36"/>
              <p:cNvSpPr/>
              <p:nvPr/>
            </p:nvSpPr>
            <p:spPr>
              <a:xfrm>
                <a:off x="8616951" y="938633"/>
                <a:ext cx="236320" cy="236320"/>
              </a:xfrm>
              <a:prstGeom prst="star5">
                <a:avLst/>
              </a:prstGeom>
              <a:gradFill>
                <a:gsLst>
                  <a:gs pos="54000">
                    <a:srgbClr val="FF0000"/>
                  </a:gs>
                  <a:gs pos="76000">
                    <a:srgbClr val="C00000"/>
                  </a:gs>
                  <a:gs pos="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星形: 五角 37"/>
              <p:cNvSpPr/>
              <p:nvPr/>
            </p:nvSpPr>
            <p:spPr>
              <a:xfrm>
                <a:off x="9000679" y="898091"/>
                <a:ext cx="317405" cy="317405"/>
              </a:xfrm>
              <a:prstGeom prst="star5">
                <a:avLst/>
              </a:prstGeom>
              <a:gradFill>
                <a:gsLst>
                  <a:gs pos="54000">
                    <a:srgbClr val="FF0000"/>
                  </a:gs>
                  <a:gs pos="76000">
                    <a:srgbClr val="C00000"/>
                  </a:gs>
                  <a:gs pos="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星形: 五角 38"/>
              <p:cNvSpPr/>
              <p:nvPr/>
            </p:nvSpPr>
            <p:spPr>
              <a:xfrm>
                <a:off x="9465493" y="821299"/>
                <a:ext cx="470988" cy="470988"/>
              </a:xfrm>
              <a:prstGeom prst="star5">
                <a:avLst/>
              </a:prstGeom>
              <a:gradFill>
                <a:gsLst>
                  <a:gs pos="54000">
                    <a:srgbClr val="FF0000"/>
                  </a:gs>
                  <a:gs pos="76000">
                    <a:srgbClr val="C00000"/>
                  </a:gs>
                  <a:gs pos="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3" name="组合 32"/>
            <p:cNvGrpSpPr/>
            <p:nvPr/>
          </p:nvGrpSpPr>
          <p:grpSpPr>
            <a:xfrm>
              <a:off x="1790210" y="995164"/>
              <a:ext cx="1319530" cy="470988"/>
              <a:chOff x="8616951" y="821299"/>
              <a:chExt cx="1319530" cy="470988"/>
            </a:xfrm>
          </p:grpSpPr>
          <p:sp>
            <p:nvSpPr>
              <p:cNvPr id="34" name="星形: 五角 33"/>
              <p:cNvSpPr/>
              <p:nvPr/>
            </p:nvSpPr>
            <p:spPr>
              <a:xfrm>
                <a:off x="8616951" y="938633"/>
                <a:ext cx="236320" cy="236320"/>
              </a:xfrm>
              <a:prstGeom prst="star5">
                <a:avLst/>
              </a:prstGeom>
              <a:gradFill>
                <a:gsLst>
                  <a:gs pos="54000">
                    <a:srgbClr val="FF0000"/>
                  </a:gs>
                  <a:gs pos="76000">
                    <a:srgbClr val="C00000"/>
                  </a:gs>
                  <a:gs pos="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星形: 五角 34"/>
              <p:cNvSpPr/>
              <p:nvPr/>
            </p:nvSpPr>
            <p:spPr>
              <a:xfrm>
                <a:off x="9000679" y="898091"/>
                <a:ext cx="317405" cy="317405"/>
              </a:xfrm>
              <a:prstGeom prst="star5">
                <a:avLst/>
              </a:prstGeom>
              <a:gradFill>
                <a:gsLst>
                  <a:gs pos="54000">
                    <a:srgbClr val="FF0000"/>
                  </a:gs>
                  <a:gs pos="76000">
                    <a:srgbClr val="C00000"/>
                  </a:gs>
                  <a:gs pos="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星形: 五角 35"/>
              <p:cNvSpPr/>
              <p:nvPr/>
            </p:nvSpPr>
            <p:spPr>
              <a:xfrm>
                <a:off x="9465493" y="821299"/>
                <a:ext cx="470988" cy="470988"/>
              </a:xfrm>
              <a:prstGeom prst="star5">
                <a:avLst/>
              </a:prstGeom>
              <a:gradFill>
                <a:gsLst>
                  <a:gs pos="54000">
                    <a:srgbClr val="FF0000"/>
                  </a:gs>
                  <a:gs pos="76000">
                    <a:srgbClr val="C00000"/>
                  </a:gs>
                  <a:gs pos="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790700" y="2410956"/>
            <a:ext cx="8610600" cy="1322070"/>
          </a:xfrm>
          <a:prstGeom prst="rect">
            <a:avLst/>
          </a:prstGeom>
          <a:noFill/>
        </p:spPr>
        <p:txBody>
          <a:bodyPr wrap="square">
            <a:spAutoFit/>
          </a:bodyPr>
          <a:lstStyle/>
          <a:p>
            <a:pPr marR="76200" lvl="0" algn="ctr">
              <a:spcAft>
                <a:spcPts val="0"/>
              </a:spcAft>
            </a:pPr>
            <a:r>
              <a:rPr lang="zh-CN" altLang="zh-CN" sz="8000" b="1" kern="1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mn-ea"/>
                <a:cs typeface="Times New Roman" panose="02020603050405020304" pitchFamily="18" charset="0"/>
              </a:rPr>
              <a:t>制定文件的背景</a:t>
            </a:r>
            <a:endParaRPr lang="zh-CN" altLang="zh-CN" sz="8000" b="1" kern="1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mn-ea"/>
              <a:cs typeface="Times New Roman" panose="02020603050405020304" pitchFamily="18" charset="0"/>
            </a:endParaRPr>
          </a:p>
        </p:txBody>
      </p:sp>
      <p:sp>
        <p:nvSpPr>
          <p:cNvPr id="23" name="矩形: 圆角 22"/>
          <p:cNvSpPr/>
          <p:nvPr/>
        </p:nvSpPr>
        <p:spPr>
          <a:xfrm>
            <a:off x="4701621" y="1395874"/>
            <a:ext cx="2788758" cy="681092"/>
          </a:xfrm>
          <a:prstGeom prst="roundRect">
            <a:avLst>
              <a:gd name="adj" fmla="val 50000"/>
            </a:avLst>
          </a:prstGeom>
          <a:gradFill>
            <a:gsLst>
              <a:gs pos="0">
                <a:srgbClr val="FF0000"/>
              </a:gs>
              <a:gs pos="100000">
                <a:srgbClr val="C00000"/>
              </a:gs>
            </a:gsLst>
            <a:lin ang="2700000" scaled="0"/>
          </a:gra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lvl="0" indent="0" algn="ctr" defTabSz="266700">
              <a:lnSpc>
                <a:spcPct val="90000"/>
              </a:lnSpc>
              <a:spcBef>
                <a:spcPct val="0"/>
              </a:spcBef>
              <a:spcAft>
                <a:spcPct val="35000"/>
              </a:spcAft>
              <a:buNone/>
            </a:pPr>
            <a:r>
              <a:rPr lang="zh-CN" altLang="en-US" sz="2400" b="1" kern="1200" dirty="0"/>
              <a:t>第一章节</a:t>
            </a:r>
            <a:endParaRPr lang="zh-CN" altLang="en-US" sz="2400" b="1" kern="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089275" y="2146300"/>
            <a:ext cx="7484110" cy="3182620"/>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ym typeface="+mn-ea"/>
              </a:rPr>
              <a:t>2019年4月，国务院印发了《重大行政决策程序暂行条例》（国务院令第713号），于2019年9月1日起施行；2019年12月，济宁市政府印发了《济宁市重大行政决策程序规定》（济政发〔2019〕15号），于2019年12月26日起施行；2020年11月，省政府印发了《山东省重大行政决策程序规定》（省政府令第336号），于2021年1月1日起施行。</a:t>
            </a:r>
            <a:endParaRPr lang="zh-CN" altLang="en-US" sz="2400">
              <a:sym typeface="+mn-ea"/>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2858" y="1006009"/>
            <a:ext cx="2940218" cy="4847237"/>
          </a:xfrm>
          <a:prstGeom prst="rect">
            <a:avLst/>
          </a:prstGeom>
        </p:spPr>
      </p:pic>
      <p:sp>
        <p:nvSpPr>
          <p:cNvPr id="2" name="文本框 1"/>
          <p:cNvSpPr txBox="1"/>
          <p:nvPr/>
        </p:nvSpPr>
        <p:spPr>
          <a:xfrm>
            <a:off x="512445" y="236220"/>
            <a:ext cx="190309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i="1">
                <a:solidFill>
                  <a:schemeClr val="accent4"/>
                </a:solidFill>
                <a:effectLst/>
              </a:rPr>
              <a:t>背景详述</a:t>
            </a:r>
            <a:endParaRPr lang="zh-CN" altLang="en-US" sz="2400" i="1">
              <a:solidFill>
                <a:schemeClr val="accent4"/>
              </a:solidFill>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109595" y="1367155"/>
            <a:ext cx="8021320" cy="4477385"/>
          </a:xfrm>
          <a:prstGeom prst="rect">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defTabSz="266700">
              <a:lnSpc>
                <a:spcPct val="90000"/>
              </a:lnSpc>
              <a:spcBef>
                <a:spcPct val="0"/>
              </a:spcBef>
              <a:spcAft>
                <a:spcPct val="35000"/>
              </a:spcAft>
            </a:pPr>
            <a:r>
              <a:rPr lang="en-US" altLang="zh-CN" sz="2400"/>
              <a:t>         </a:t>
            </a:r>
            <a:r>
              <a:rPr lang="zh-CN" altLang="en-US" sz="2400"/>
              <a:t>鉴于《济宁市重大行政决策程序规定》是以市政府规范性文件形式制发（有效期至2022年12月26日），出台时间在省规定之前，且未就县市区重大行政决策程序提出明确要求，《济宁市兖州区人民政府关于印发济宁市兖州区重大行政决策程序规定的通知》（兖政发〔2013〕28号）已作废。为进一步规范我区重大行政决策程序，区司法局结合省、市规定起草了《济宁市兖州区重大行政决策程序暂行规定》，建议以区政府规范性文件制发。</a:t>
            </a:r>
            <a:endParaRPr lang="zh-CN" altLang="en-US" sz="2400"/>
          </a:p>
        </p:txBody>
      </p:sp>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t="80278"/>
          <a:stretch>
            <a:fillRect/>
          </a:stretch>
        </p:blipFill>
        <p:spPr>
          <a:xfrm>
            <a:off x="0" y="5512911"/>
            <a:ext cx="12192000" cy="1343586"/>
          </a:xfrm>
          <a:prstGeom prst="rect">
            <a:avLst/>
          </a:prstGeom>
        </p:spPr>
      </p:pic>
      <p:pic>
        <p:nvPicPr>
          <p:cNvPr id="19" name="图片 18"/>
          <p:cNvPicPr>
            <a:picLocks noChangeAspect="1"/>
          </p:cNvPicPr>
          <p:nvPr/>
        </p:nvPicPr>
        <p:blipFill rotWithShape="1">
          <a:blip r:embed="rId2">
            <a:extLst>
              <a:ext uri="{28A0092B-C50C-407E-A947-70E740481C1C}">
                <a14:useLocalDpi xmlns:a14="http://schemas.microsoft.com/office/drawing/2010/main" val="0"/>
              </a:ext>
            </a:extLst>
          </a:blip>
          <a:srcRect l="5226"/>
          <a:stretch>
            <a:fillRect/>
          </a:stretch>
        </p:blipFill>
        <p:spPr>
          <a:xfrm>
            <a:off x="-1" y="3360391"/>
            <a:ext cx="3268911" cy="34928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790700" y="2410956"/>
            <a:ext cx="8610600" cy="1322070"/>
          </a:xfrm>
          <a:prstGeom prst="rect">
            <a:avLst/>
          </a:prstGeom>
          <a:noFill/>
        </p:spPr>
        <p:txBody>
          <a:bodyPr wrap="square">
            <a:spAutoFit/>
          </a:bodyPr>
          <a:lstStyle/>
          <a:p>
            <a:pPr marR="76200" lvl="0" algn="ctr">
              <a:spcAft>
                <a:spcPts val="0"/>
              </a:spcAft>
            </a:pPr>
            <a:r>
              <a:rPr lang="zh-CN" altLang="en-US" sz="8000" b="1" kern="1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mn-ea"/>
                <a:cs typeface="Times New Roman" panose="02020603050405020304" pitchFamily="18" charset="0"/>
              </a:rPr>
              <a:t>文件起草过程</a:t>
            </a:r>
            <a:endParaRPr lang="zh-CN" altLang="en-US" sz="8000" b="1" kern="1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mn-ea"/>
              <a:cs typeface="Times New Roman" panose="02020603050405020304" pitchFamily="18" charset="0"/>
            </a:endParaRPr>
          </a:p>
        </p:txBody>
      </p:sp>
      <p:sp>
        <p:nvSpPr>
          <p:cNvPr id="23" name="矩形: 圆角 22"/>
          <p:cNvSpPr/>
          <p:nvPr/>
        </p:nvSpPr>
        <p:spPr>
          <a:xfrm>
            <a:off x="4701621" y="1395874"/>
            <a:ext cx="2788758" cy="681092"/>
          </a:xfrm>
          <a:prstGeom prst="roundRect">
            <a:avLst>
              <a:gd name="adj" fmla="val 50000"/>
            </a:avLst>
          </a:prstGeom>
          <a:gradFill>
            <a:gsLst>
              <a:gs pos="0">
                <a:srgbClr val="FF0000"/>
              </a:gs>
              <a:gs pos="100000">
                <a:srgbClr val="C00000"/>
              </a:gs>
            </a:gsLst>
            <a:lin ang="2700000" scaled="0"/>
          </a:gra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lvl="0" indent="0" algn="ctr" defTabSz="266700">
              <a:lnSpc>
                <a:spcPct val="90000"/>
              </a:lnSpc>
              <a:spcBef>
                <a:spcPct val="0"/>
              </a:spcBef>
              <a:spcAft>
                <a:spcPct val="35000"/>
              </a:spcAft>
              <a:buNone/>
            </a:pPr>
            <a:r>
              <a:rPr lang="zh-CN" altLang="en-US" sz="2400" b="1" kern="1200" dirty="0"/>
              <a:t>第二章节</a:t>
            </a:r>
            <a:endParaRPr lang="zh-CN" altLang="en-US" sz="2400" b="1" kern="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477926" y="5003082"/>
            <a:ext cx="10126699" cy="822532"/>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87375" y="1558290"/>
            <a:ext cx="11017250" cy="3152140"/>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035050" y="1495813"/>
            <a:ext cx="10121900" cy="967316"/>
          </a:xfrm>
          <a:prstGeom prst="rect">
            <a:avLst/>
          </a:prstGeom>
          <a:noFill/>
        </p:spPr>
        <p:txBody>
          <a:bodyPr wrap="square">
            <a:spAutoFit/>
          </a:bodyPr>
          <a:lstStyle/>
          <a:p>
            <a:pPr marL="76200" marR="76200" indent="457200" algn="just">
              <a:lnSpc>
                <a:spcPct val="150000"/>
              </a:lnSpc>
              <a:spcAft>
                <a:spcPts val="0"/>
              </a:spcAft>
            </a:pPr>
            <a:r>
              <a:rPr lang="en-US" altLang="zh-CN" sz="2000" kern="0" spc="40" dirty="0">
                <a:solidFill>
                  <a:schemeClr val="bg1"/>
                </a:solidFill>
                <a:effectLst/>
                <a:latin typeface="Microsoft YaHei UI" panose="020B0503020204020204" pitchFamily="34" charset="-122"/>
                <a:ea typeface="等线" panose="02010600030101010101" pitchFamily="2" charset="-122"/>
                <a:cs typeface="宋体" panose="02010600030101010101" pitchFamily="2" charset="-122"/>
              </a:rPr>
              <a:t> </a:t>
            </a:r>
            <a:r>
              <a:rPr lang="zh-CN" altLang="zh-CN" sz="2000" kern="0" spc="40" dirty="0">
                <a:solidFill>
                  <a:schemeClr val="bg1"/>
                </a:solidFill>
                <a:effectLst/>
                <a:latin typeface="等线" panose="02010600030101010101" pitchFamily="2" charset="-122"/>
                <a:ea typeface="Microsoft YaHei UI" panose="020B0503020204020204" pitchFamily="34" charset="-122"/>
                <a:cs typeface="宋体" panose="02010600030101010101" pitchFamily="2" charset="-122"/>
              </a:rPr>
              <a:t>值得一提的是，习近平再次强调了“人民”。他指出，</a:t>
            </a:r>
            <a:r>
              <a:rPr lang="zh-CN" altLang="zh-CN" sz="2000" b="1" kern="0" spc="40" dirty="0">
                <a:solidFill>
                  <a:schemeClr val="bg1"/>
                </a:solidFill>
                <a:effectLst/>
                <a:latin typeface="等线" panose="02010600030101010101" pitchFamily="2" charset="-122"/>
                <a:ea typeface="Microsoft YaHei UI" panose="020B0503020204020204" pitchFamily="34" charset="-122"/>
                <a:cs typeface="宋体" panose="02010600030101010101" pitchFamily="2" charset="-122"/>
              </a:rPr>
              <a:t>我们党的百年历史，就是一部践行党的初心使命的历史，就是一部党与人民心连心、同呼吸、共命运的历史。</a:t>
            </a:r>
            <a:endPar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5" name="文本框 4"/>
          <p:cNvSpPr txBox="1"/>
          <p:nvPr/>
        </p:nvSpPr>
        <p:spPr>
          <a:xfrm>
            <a:off x="2651760" y="1849120"/>
            <a:ext cx="8505190" cy="2861310"/>
          </a:xfrm>
          <a:prstGeom prst="rect">
            <a:avLst/>
          </a:prstGeom>
          <a:noFill/>
        </p:spPr>
        <p:txBody>
          <a:bodyPr wrap="square">
            <a:spAutoFit/>
          </a:bodyPr>
          <a:lstStyle/>
          <a:p>
            <a:pPr marL="76200" marR="76200" indent="457200" algn="just">
              <a:lnSpc>
                <a:spcPct val="150000"/>
              </a:lnSpc>
              <a:spcAft>
                <a:spcPts val="0"/>
              </a:spcAft>
            </a:pPr>
            <a:r>
              <a:rPr lang="zh-CN" altLang="en-US" sz="2400" kern="0" spc="40" dirty="0">
                <a:solidFill>
                  <a:srgbClr val="333333"/>
                </a:solidFill>
                <a:effectLst/>
                <a:latin typeface="等线" panose="02010600030101010101" pitchFamily="2" charset="-122"/>
                <a:ea typeface="Microsoft YaHei UI" panose="020B0503020204020204" pitchFamily="34" charset="-122"/>
                <a:cs typeface="宋体" panose="02010600030101010101" pitchFamily="2" charset="-122"/>
              </a:rPr>
              <a:t>按照《济宁市规范性文件管理办法》要求，在区政府网站上广泛征集社会公众意见建议，同时书面征求了区直各部门、政府法律顾问、行业协会的意见，经过专家论证、风险评估、公平竞争审查、合法性查核、局领导班子讨论等环节，起草了《济宁市兖州区重大行政决策程序暂行规定》。</a:t>
            </a:r>
            <a:endParaRPr lang="zh-CN" altLang="en-US" sz="2400" kern="0" spc="40" dirty="0">
              <a:solidFill>
                <a:srgbClr val="333333"/>
              </a:solidFill>
              <a:effectLst/>
              <a:latin typeface="等线" panose="02010600030101010101" pitchFamily="2" charset="-122"/>
              <a:ea typeface="Microsoft YaHei UI" panose="020B0503020204020204" pitchFamily="34" charset="-122"/>
              <a:cs typeface="宋体" panose="02010600030101010101" pitchFamily="2" charset="-122"/>
            </a:endParaRPr>
          </a:p>
        </p:txBody>
      </p:sp>
      <p:sp>
        <p:nvSpPr>
          <p:cNvPr id="7" name="文本框 6"/>
          <p:cNvSpPr txBox="1"/>
          <p:nvPr/>
        </p:nvSpPr>
        <p:spPr>
          <a:xfrm>
            <a:off x="4855202" y="4985417"/>
            <a:ext cx="6749423" cy="829945"/>
          </a:xfrm>
          <a:prstGeom prst="rect">
            <a:avLst/>
          </a:prstGeom>
          <a:noFill/>
        </p:spPr>
        <p:txBody>
          <a:bodyPr wrap="square">
            <a:spAutoFit/>
          </a:bodyPr>
          <a:lstStyle/>
          <a:p>
            <a:pPr marL="76200" marR="76200" indent="457200" algn="just">
              <a:lnSpc>
                <a:spcPct val="150000"/>
              </a:lnSpc>
              <a:spcAft>
                <a:spcPts val="0"/>
              </a:spcAft>
            </a:pPr>
            <a:r>
              <a:rPr lang="en-US" altLang="zh-CN" sz="3200" kern="0" spc="40" dirty="0">
                <a:solidFill>
                  <a:schemeClr val="accent2">
                    <a:lumMod val="50000"/>
                  </a:schemeClr>
                </a:solidFill>
                <a:effectLst/>
                <a:latin typeface="Microsoft YaHei UI" panose="020B0503020204020204" pitchFamily="34" charset="-122"/>
                <a:ea typeface="等线" panose="02010600030101010101" pitchFamily="2" charset="-122"/>
                <a:cs typeface="宋体" panose="02010600030101010101" pitchFamily="2" charset="-122"/>
              </a:rPr>
              <a:t> </a:t>
            </a:r>
            <a:endParaRPr lang="zh-CN" altLang="zh-CN" sz="2000" kern="100" dirty="0">
              <a:solidFill>
                <a:schemeClr val="accent2">
                  <a:lumMod val="50000"/>
                </a:schemeClr>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2305" y="1991995"/>
            <a:ext cx="2245360" cy="2576195"/>
          </a:xfrm>
          <a:prstGeom prst="rect">
            <a:avLst/>
          </a:prstGeom>
        </p:spPr>
      </p:pic>
      <p:sp>
        <p:nvSpPr>
          <p:cNvPr id="12" name="平行四边形 11"/>
          <p:cNvSpPr/>
          <p:nvPr/>
        </p:nvSpPr>
        <p:spPr>
          <a:xfrm>
            <a:off x="578255" y="4848708"/>
            <a:ext cx="4805917" cy="467832"/>
          </a:xfrm>
          <a:prstGeom prst="parallelogram">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78485" y="236855"/>
            <a:ext cx="193992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i="1">
                <a:solidFill>
                  <a:schemeClr val="accent4"/>
                </a:solidFill>
                <a:effectLst/>
              </a:rPr>
              <a:t>过程详述</a:t>
            </a:r>
            <a:endParaRPr lang="zh-CN" altLang="en-US" sz="2400" i="1">
              <a:solidFill>
                <a:schemeClr val="accent4"/>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59657" y="2410956"/>
            <a:ext cx="11872686" cy="1322070"/>
          </a:xfrm>
          <a:prstGeom prst="rect">
            <a:avLst/>
          </a:prstGeom>
          <a:noFill/>
        </p:spPr>
        <p:txBody>
          <a:bodyPr wrap="square">
            <a:spAutoFit/>
          </a:bodyPr>
          <a:lstStyle/>
          <a:p>
            <a:pPr marR="76200" lvl="0" algn="ctr">
              <a:spcAft>
                <a:spcPts val="0"/>
              </a:spcAft>
            </a:pPr>
            <a:r>
              <a:rPr lang="zh-CN" altLang="en-US" sz="8000" b="1" kern="1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mn-ea"/>
                <a:cs typeface="Times New Roman" panose="02020603050405020304" pitchFamily="18" charset="0"/>
              </a:rPr>
              <a:t>文件的主要内容</a:t>
            </a:r>
            <a:endParaRPr lang="zh-CN" altLang="en-US" sz="8000" b="1" kern="100" dirty="0">
              <a:ln w="76200">
                <a:solidFill>
                  <a:schemeClr val="bg1"/>
                </a:solidFill>
              </a:ln>
              <a:gradFill>
                <a:gsLst>
                  <a:gs pos="54000">
                    <a:srgbClr val="FF0000"/>
                  </a:gs>
                  <a:gs pos="76000">
                    <a:srgbClr val="C00000"/>
                  </a:gs>
                  <a:gs pos="0">
                    <a:srgbClr val="FFC000"/>
                  </a:gs>
                </a:gsLst>
                <a:lin ang="5400000" scaled="1"/>
              </a:gradFill>
              <a:effectLst>
                <a:outerShdw blurRad="25400" dist="12700" dir="2700000" algn="tl" rotWithShape="0">
                  <a:prstClr val="black">
                    <a:alpha val="10000"/>
                  </a:prstClr>
                </a:outerShdw>
              </a:effectLst>
              <a:latin typeface="+mn-ea"/>
              <a:cs typeface="Times New Roman" panose="02020603050405020304" pitchFamily="18" charset="0"/>
            </a:endParaRPr>
          </a:p>
        </p:txBody>
      </p:sp>
      <p:sp>
        <p:nvSpPr>
          <p:cNvPr id="23" name="矩形: 圆角 22"/>
          <p:cNvSpPr/>
          <p:nvPr/>
        </p:nvSpPr>
        <p:spPr>
          <a:xfrm>
            <a:off x="4701621" y="1395874"/>
            <a:ext cx="2788758" cy="681092"/>
          </a:xfrm>
          <a:prstGeom prst="roundRect">
            <a:avLst>
              <a:gd name="adj" fmla="val 50000"/>
            </a:avLst>
          </a:prstGeom>
          <a:gradFill>
            <a:gsLst>
              <a:gs pos="0">
                <a:srgbClr val="FF0000"/>
              </a:gs>
              <a:gs pos="100000">
                <a:srgbClr val="C00000"/>
              </a:gs>
            </a:gsLst>
            <a:lin ang="2700000" scaled="0"/>
          </a:gradFill>
          <a:ln w="38100">
            <a:solidFill>
              <a:schemeClr val="bg1"/>
            </a:solid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lvl="0" indent="0" algn="ctr" defTabSz="266700">
              <a:lnSpc>
                <a:spcPct val="90000"/>
              </a:lnSpc>
              <a:spcBef>
                <a:spcPct val="0"/>
              </a:spcBef>
              <a:spcAft>
                <a:spcPct val="35000"/>
              </a:spcAft>
              <a:buNone/>
            </a:pPr>
            <a:r>
              <a:rPr lang="zh-CN" altLang="en-US" sz="2400" b="1" kern="1200" dirty="0"/>
              <a:t>第三章节</a:t>
            </a:r>
            <a:endParaRPr lang="zh-CN" altLang="en-US" sz="2400" b="1" kern="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78485" y="1327785"/>
            <a:ext cx="5917565" cy="868680"/>
          </a:xfrm>
          <a:prstGeom prst="rect">
            <a:avLst/>
          </a:prstGeom>
          <a:solidFill>
            <a:schemeClr val="accent2">
              <a:lumMod val="20000"/>
              <a:lumOff val="80000"/>
              <a:alpha val="5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31139" y="1344087"/>
            <a:ext cx="8737601" cy="737235"/>
          </a:xfrm>
          <a:prstGeom prst="rect">
            <a:avLst/>
          </a:prstGeom>
          <a:noFill/>
        </p:spPr>
        <p:txBody>
          <a:bodyPr wrap="square">
            <a:spAutoFit/>
          </a:bodyPr>
          <a:lstStyle/>
          <a:p>
            <a:pPr indent="457200" algn="just">
              <a:lnSpc>
                <a:spcPct val="150000"/>
              </a:lnSpc>
            </a:pPr>
            <a:r>
              <a:rPr lang="zh-CN" altLang="en-US" sz="2800">
                <a:solidFill>
                  <a:srgbClr val="00B0F0"/>
                </a:solidFill>
              </a:rPr>
              <a:t>《程序暂行规定》共七章六十四条</a:t>
            </a:r>
            <a:endParaRPr lang="zh-CN" altLang="en-US" sz="2800">
              <a:solidFill>
                <a:srgbClr val="00B0F0"/>
              </a:solidFill>
            </a:endParaRPr>
          </a:p>
        </p:txBody>
      </p:sp>
      <p:sp>
        <p:nvSpPr>
          <p:cNvPr id="5" name="平行四边形 4"/>
          <p:cNvSpPr/>
          <p:nvPr/>
        </p:nvSpPr>
        <p:spPr>
          <a:xfrm>
            <a:off x="1628140" y="2608580"/>
            <a:ext cx="10396855" cy="898525"/>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rgbClr val="00B0F0"/>
                </a:solidFill>
              </a:rPr>
              <a:t>规定了重大行政决策事项的范围以及基本原则和要求</a:t>
            </a:r>
            <a:endParaRPr lang="zh-CN" altLang="en-US" sz="2800">
              <a:solidFill>
                <a:srgbClr val="00B0F0"/>
              </a:solidFill>
            </a:endParaRPr>
          </a:p>
        </p:txBody>
      </p:sp>
      <p:sp>
        <p:nvSpPr>
          <p:cNvPr id="6" name="平行四边形 5"/>
          <p:cNvSpPr/>
          <p:nvPr/>
        </p:nvSpPr>
        <p:spPr>
          <a:xfrm>
            <a:off x="175260" y="2636520"/>
            <a:ext cx="1361440" cy="842010"/>
          </a:xfrm>
          <a:prstGeom prst="parallelogram">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lstStyle/>
          <a:p>
            <a:pPr marL="360045" defTabSz="266700">
              <a:lnSpc>
                <a:spcPct val="90000"/>
              </a:lnSpc>
              <a:spcBef>
                <a:spcPct val="0"/>
              </a:spcBef>
              <a:spcAft>
                <a:spcPct val="35000"/>
              </a:spcAft>
            </a:pPr>
            <a:r>
              <a:rPr lang="zh-CN" altLang="en-US" sz="3200" dirty="0"/>
              <a:t>一</a:t>
            </a:r>
            <a:endParaRPr lang="zh-CN" altLang="en-US" sz="3200" dirty="0"/>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547100" y="5072442"/>
            <a:ext cx="3644900" cy="1703008"/>
          </a:xfrm>
          <a:prstGeom prst="rect">
            <a:avLst/>
          </a:prstGeom>
        </p:spPr>
      </p:pic>
      <p:sp>
        <p:nvSpPr>
          <p:cNvPr id="13" name="矩形 12"/>
          <p:cNvSpPr/>
          <p:nvPr/>
        </p:nvSpPr>
        <p:spPr>
          <a:xfrm>
            <a:off x="0" y="6692900"/>
            <a:ext cx="12192000" cy="165100"/>
          </a:xfrm>
          <a:prstGeom prst="rect">
            <a:avLst/>
          </a:prstGeom>
          <a:gradFill>
            <a:gsLst>
              <a:gs pos="0">
                <a:srgbClr val="FF0000"/>
              </a:gs>
              <a:gs pos="100000">
                <a:srgbClr val="C00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14985" y="217805"/>
            <a:ext cx="1402715"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i="1">
                <a:solidFill>
                  <a:schemeClr val="accent4"/>
                </a:solidFill>
                <a:effectLst/>
              </a:rPr>
              <a:t>内容详述</a:t>
            </a:r>
            <a:endParaRPr lang="zh-CN" altLang="en-US" sz="2400" i="1">
              <a:solidFill>
                <a:schemeClr val="accent4"/>
              </a:solidFill>
              <a:effectLst/>
            </a:endParaRPr>
          </a:p>
        </p:txBody>
      </p:sp>
      <p:sp>
        <p:nvSpPr>
          <p:cNvPr id="8" name="平行四边形 7"/>
          <p:cNvSpPr/>
          <p:nvPr/>
        </p:nvSpPr>
        <p:spPr>
          <a:xfrm>
            <a:off x="64135" y="4023995"/>
            <a:ext cx="1361440" cy="842010"/>
          </a:xfrm>
          <a:prstGeom prst="parallelogram">
            <a:avLst/>
          </a:prstGeom>
          <a:gradFill>
            <a:gsLst>
              <a:gs pos="0">
                <a:srgbClr val="FF0000"/>
              </a:gs>
              <a:gs pos="100000">
                <a:srgbClr val="C00000"/>
              </a:gs>
            </a:gsLst>
            <a:lin ang="2700000" scaled="0"/>
          </a:gradFill>
          <a:ln w="38100">
            <a:noFill/>
          </a:ln>
          <a:effectLst>
            <a:outerShdw blurRad="25400" dist="12700" dir="2700000" algn="tl" rotWithShape="0">
              <a:prstClr val="black">
                <a:alpha val="1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49" tIns="37049" rIns="37049" bIns="37049" numCol="1" spcCol="1270" anchor="ctr" anchorCtr="0">
            <a:noAutofit/>
          </a:bodyPr>
          <a:p>
            <a:pPr marL="360045" defTabSz="266700">
              <a:lnSpc>
                <a:spcPct val="90000"/>
              </a:lnSpc>
              <a:spcBef>
                <a:spcPct val="0"/>
              </a:spcBef>
              <a:spcAft>
                <a:spcPct val="35000"/>
              </a:spcAft>
            </a:pPr>
            <a:r>
              <a:rPr lang="zh-CN" altLang="en-US" sz="3200" dirty="0"/>
              <a:t>二</a:t>
            </a:r>
            <a:endParaRPr lang="zh-CN" altLang="en-US" sz="3200" dirty="0"/>
          </a:p>
        </p:txBody>
      </p:sp>
      <p:sp>
        <p:nvSpPr>
          <p:cNvPr id="12" name="平行四边形 11"/>
          <p:cNvSpPr/>
          <p:nvPr/>
        </p:nvSpPr>
        <p:spPr>
          <a:xfrm>
            <a:off x="1628140" y="4023995"/>
            <a:ext cx="10396855" cy="898525"/>
          </a:xfrm>
          <a:prstGeom prst="parallelogram">
            <a:avLst/>
          </a:prstGeom>
          <a:gradFill>
            <a:gsLst>
              <a:gs pos="0">
                <a:srgbClr val="FFC000">
                  <a:alpha val="0"/>
                </a:srgbClr>
              </a:gs>
              <a:gs pos="100000">
                <a:srgbClr val="FFC0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rgbClr val="00B0F0"/>
                </a:solidFill>
              </a:rPr>
              <a:t>决策草案的形成，包括决策启动、公众参与、专家论证、风险评估这几个关键环节</a:t>
            </a:r>
            <a:endParaRPr lang="zh-CN" altLang="en-US" sz="2800">
              <a:solidFill>
                <a:srgbClr val="00B0F0"/>
              </a:solidFill>
            </a:endParaRPr>
          </a:p>
        </p:txBody>
      </p:sp>
    </p:spTree>
  </p:cSld>
  <p:clrMapOvr>
    <a:masterClrMapping/>
  </p:clrMapOvr>
</p:sld>
</file>

<file path=ppt/tags/tag1.xml><?xml version="1.0" encoding="utf-8"?>
<p:tagLst xmlns:p="http://schemas.openxmlformats.org/presentationml/2006/main">
  <p:tag name="KSO_WM_UNIT_PLACING_PICTURE_USER_VIEWPORT" val="{&quot;height&quot;:2141.0015748031497,&quot;width&quot;:4582.325984251968}"/>
</p:tagLst>
</file>

<file path=ppt/tags/tag2.xml><?xml version="1.0" encoding="utf-8"?>
<p:tagLst xmlns:p="http://schemas.openxmlformats.org/presentationml/2006/main">
  <p:tag name="KSO_WM_UNIT_PLACING_PICTURE_USER_VIEWPORT" val="{&quot;height&quot;:4057,&quot;width&quot;:353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Calibri Light"/>
        <a:ea typeface="思源宋体 Heavy"/>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1119</Words>
  <Application>WPS 演示</Application>
  <PresentationFormat>宽屏</PresentationFormat>
  <Paragraphs>104</Paragraphs>
  <Slides>13</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13</vt:i4>
      </vt:variant>
    </vt:vector>
  </HeadingPairs>
  <TitlesOfParts>
    <vt:vector size="27" baseType="lpstr">
      <vt:lpstr>Arial</vt:lpstr>
      <vt:lpstr>宋体</vt:lpstr>
      <vt:lpstr>Wingdings</vt:lpstr>
      <vt:lpstr>字魂71号-御守锦书</vt:lpstr>
      <vt:lpstr>Times New Roman</vt:lpstr>
      <vt:lpstr>Microsoft YaHei UI</vt:lpstr>
      <vt:lpstr>等线</vt:lpstr>
      <vt:lpstr>字魂50号-白鸽天行体</vt:lpstr>
      <vt:lpstr>微软雅黑</vt:lpstr>
      <vt:lpstr>Calibri</vt:lpstr>
      <vt:lpstr>Arial Unicode MS</vt:lpstr>
      <vt:lpstr>思源宋体 Heavy</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dc:creator>
  <cp:lastModifiedBy>田乐</cp:lastModifiedBy>
  <cp:revision>23</cp:revision>
  <dcterms:created xsi:type="dcterms:W3CDTF">2021-03-18T05:48:00Z</dcterms:created>
  <dcterms:modified xsi:type="dcterms:W3CDTF">2021-08-24T07:42:49Z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2052-11.1.0.10503</vt:lpwstr>
  </property>
  <property fmtid="{D5CDD505-2E9C-101B-9397-08002B2CF9AE}" pid="3" name="KSOTemplateUUID">
    <vt:lpwstr>v1.0_mb_PfJugUUJn1ELfBfmB9fKQg==</vt:lpwstr>
  </property>
  <property fmtid="{D5CDD505-2E9C-101B-9397-08002B2CF9AE}" pid="4" name="ICV">
    <vt:lpwstr>63AEAED531DB4EFEAAFC6B152CB35AC5</vt:lpwstr>
  </property>
</Properties>
</file>